
<file path=[Content_Types].xml><?xml version="1.0" encoding="utf-8"?>
<Types xmlns="http://schemas.openxmlformats.org/package/2006/content-types">
  <Default Extension="png" ContentType="image/png"/>
  <Default Extension="mp3" ContentType="audio/mpeg"/>
  <Default Extension="svg" ContentType="image/svg+xml"/>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9" r:id="rId2"/>
    <p:sldId id="257" r:id="rId3"/>
    <p:sldId id="262" r:id="rId4"/>
    <p:sldId id="263" r:id="rId5"/>
    <p:sldId id="288" r:id="rId6"/>
    <p:sldId id="343" r:id="rId7"/>
    <p:sldId id="347" r:id="rId8"/>
    <p:sldId id="317" r:id="rId9"/>
    <p:sldId id="318" r:id="rId10"/>
    <p:sldId id="319" r:id="rId11"/>
    <p:sldId id="320" r:id="rId12"/>
    <p:sldId id="321" r:id="rId13"/>
    <p:sldId id="322" r:id="rId14"/>
    <p:sldId id="323" r:id="rId15"/>
    <p:sldId id="324" r:id="rId16"/>
    <p:sldId id="327" r:id="rId17"/>
    <p:sldId id="329" r:id="rId18"/>
    <p:sldId id="328" r:id="rId19"/>
    <p:sldId id="330" r:id="rId20"/>
    <p:sldId id="331" r:id="rId21"/>
    <p:sldId id="332" r:id="rId22"/>
    <p:sldId id="333" r:id="rId23"/>
    <p:sldId id="334" r:id="rId24"/>
    <p:sldId id="335" r:id="rId25"/>
    <p:sldId id="336" r:id="rId26"/>
    <p:sldId id="337" r:id="rId27"/>
    <p:sldId id="338" r:id="rId28"/>
    <p:sldId id="339" r:id="rId29"/>
    <p:sldId id="348" r:id="rId30"/>
    <p:sldId id="349" r:id="rId31"/>
    <p:sldId id="312" r:id="rId32"/>
    <p:sldId id="310"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0A8"/>
    <a:srgbClr val="575756"/>
    <a:srgbClr val="00ABCB"/>
    <a:srgbClr val="FFED00"/>
    <a:srgbClr val="0090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11" autoAdjust="0"/>
    <p:restoredTop sz="94660"/>
  </p:normalViewPr>
  <p:slideViewPr>
    <p:cSldViewPr snapToGrid="0">
      <p:cViewPr varScale="1">
        <p:scale>
          <a:sx n="83" d="100"/>
          <a:sy n="83" d="100"/>
        </p:scale>
        <p:origin x="725" y="67"/>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52.emf"/><Relationship Id="rId1" Type="http://schemas.openxmlformats.org/officeDocument/2006/relationships/image" Target="../media/image51.emf"/><Relationship Id="rId4" Type="http://schemas.openxmlformats.org/officeDocument/2006/relationships/image" Target="../media/image5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430951-00E9-4626-A1AA-EF2B94BB6960}" type="datetimeFigureOut">
              <a:rPr lang="en-GB" smtClean="0"/>
              <a:t>12/12/2023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ED4D0A-EE1F-40A9-A4EF-0B344E908BCE}" type="slidenum">
              <a:rPr lang="en-GB" smtClean="0"/>
              <a:t>‹#›</a:t>
            </a:fld>
            <a:endParaRPr lang="en-GB"/>
          </a:p>
        </p:txBody>
      </p:sp>
    </p:spTree>
    <p:extLst>
      <p:ext uri="{BB962C8B-B14F-4D97-AF65-F5344CB8AC3E}">
        <p14:creationId xmlns:p14="http://schemas.microsoft.com/office/powerpoint/2010/main" val="1238382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FED4D0A-EE1F-40A9-A4EF-0B344E908BCE}" type="slidenum">
              <a:rPr lang="en-GB" smtClean="0"/>
              <a:t>1</a:t>
            </a:fld>
            <a:endParaRPr lang="en-GB"/>
          </a:p>
        </p:txBody>
      </p:sp>
    </p:spTree>
    <p:extLst>
      <p:ext uri="{BB962C8B-B14F-4D97-AF65-F5344CB8AC3E}">
        <p14:creationId xmlns:p14="http://schemas.microsoft.com/office/powerpoint/2010/main" val="4990566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FED4D0A-EE1F-40A9-A4EF-0B344E908BCE}" type="slidenum">
              <a:rPr lang="en-GB" smtClean="0"/>
              <a:t>10</a:t>
            </a:fld>
            <a:endParaRPr lang="en-GB"/>
          </a:p>
        </p:txBody>
      </p:sp>
    </p:spTree>
    <p:extLst>
      <p:ext uri="{BB962C8B-B14F-4D97-AF65-F5344CB8AC3E}">
        <p14:creationId xmlns:p14="http://schemas.microsoft.com/office/powerpoint/2010/main" val="27004975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FED4D0A-EE1F-40A9-A4EF-0B344E908BCE}" type="slidenum">
              <a:rPr lang="en-GB" smtClean="0"/>
              <a:t>11</a:t>
            </a:fld>
            <a:endParaRPr lang="en-GB"/>
          </a:p>
        </p:txBody>
      </p:sp>
    </p:spTree>
    <p:extLst>
      <p:ext uri="{BB962C8B-B14F-4D97-AF65-F5344CB8AC3E}">
        <p14:creationId xmlns:p14="http://schemas.microsoft.com/office/powerpoint/2010/main" val="12488709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FED4D0A-EE1F-40A9-A4EF-0B344E908BCE}" type="slidenum">
              <a:rPr lang="en-GB" smtClean="0"/>
              <a:t>12</a:t>
            </a:fld>
            <a:endParaRPr lang="en-GB"/>
          </a:p>
        </p:txBody>
      </p:sp>
    </p:spTree>
    <p:extLst>
      <p:ext uri="{BB962C8B-B14F-4D97-AF65-F5344CB8AC3E}">
        <p14:creationId xmlns:p14="http://schemas.microsoft.com/office/powerpoint/2010/main" val="3471712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FED4D0A-EE1F-40A9-A4EF-0B344E908BCE}" type="slidenum">
              <a:rPr lang="en-GB" smtClean="0"/>
              <a:t>13</a:t>
            </a:fld>
            <a:endParaRPr lang="en-GB"/>
          </a:p>
        </p:txBody>
      </p:sp>
    </p:spTree>
    <p:extLst>
      <p:ext uri="{BB962C8B-B14F-4D97-AF65-F5344CB8AC3E}">
        <p14:creationId xmlns:p14="http://schemas.microsoft.com/office/powerpoint/2010/main" val="38120573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FED4D0A-EE1F-40A9-A4EF-0B344E908BCE}" type="slidenum">
              <a:rPr lang="en-GB" smtClean="0"/>
              <a:t>14</a:t>
            </a:fld>
            <a:endParaRPr lang="en-GB" dirty="0"/>
          </a:p>
        </p:txBody>
      </p:sp>
    </p:spTree>
    <p:extLst>
      <p:ext uri="{BB962C8B-B14F-4D97-AF65-F5344CB8AC3E}">
        <p14:creationId xmlns:p14="http://schemas.microsoft.com/office/powerpoint/2010/main" val="19468564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8FED4D0A-EE1F-40A9-A4EF-0B344E908BCE}" type="slidenum">
              <a:rPr lang="en-GB" smtClean="0"/>
              <a:t>15</a:t>
            </a:fld>
            <a:endParaRPr lang="en-GB" dirty="0"/>
          </a:p>
        </p:txBody>
      </p:sp>
    </p:spTree>
    <p:extLst>
      <p:ext uri="{BB962C8B-B14F-4D97-AF65-F5344CB8AC3E}">
        <p14:creationId xmlns:p14="http://schemas.microsoft.com/office/powerpoint/2010/main" val="17627976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FED4D0A-EE1F-40A9-A4EF-0B344E908BCE}" type="slidenum">
              <a:rPr lang="en-GB" smtClean="0"/>
              <a:t>16</a:t>
            </a:fld>
            <a:endParaRPr lang="en-GB" dirty="0"/>
          </a:p>
        </p:txBody>
      </p:sp>
    </p:spTree>
    <p:extLst>
      <p:ext uri="{BB962C8B-B14F-4D97-AF65-F5344CB8AC3E}">
        <p14:creationId xmlns:p14="http://schemas.microsoft.com/office/powerpoint/2010/main" val="40252164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8FED4D0A-EE1F-40A9-A4EF-0B344E908BCE}" type="slidenum">
              <a:rPr lang="en-GB" smtClean="0"/>
              <a:t>17</a:t>
            </a:fld>
            <a:endParaRPr lang="en-GB" dirty="0"/>
          </a:p>
        </p:txBody>
      </p:sp>
    </p:spTree>
    <p:extLst>
      <p:ext uri="{BB962C8B-B14F-4D97-AF65-F5344CB8AC3E}">
        <p14:creationId xmlns:p14="http://schemas.microsoft.com/office/powerpoint/2010/main" val="22140210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FED4D0A-EE1F-40A9-A4EF-0B344E908BCE}" type="slidenum">
              <a:rPr lang="en-GB" smtClean="0"/>
              <a:t>18</a:t>
            </a:fld>
            <a:endParaRPr lang="en-GB"/>
          </a:p>
        </p:txBody>
      </p:sp>
    </p:spTree>
    <p:extLst>
      <p:ext uri="{BB962C8B-B14F-4D97-AF65-F5344CB8AC3E}">
        <p14:creationId xmlns:p14="http://schemas.microsoft.com/office/powerpoint/2010/main" val="3037961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8FED4D0A-EE1F-40A9-A4EF-0B344E908BCE}" type="slidenum">
              <a:rPr lang="en-GB" smtClean="0"/>
              <a:t>19</a:t>
            </a:fld>
            <a:endParaRPr lang="en-GB"/>
          </a:p>
        </p:txBody>
      </p:sp>
    </p:spTree>
    <p:extLst>
      <p:ext uri="{BB962C8B-B14F-4D97-AF65-F5344CB8AC3E}">
        <p14:creationId xmlns:p14="http://schemas.microsoft.com/office/powerpoint/2010/main" val="4281407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FED4D0A-EE1F-40A9-A4EF-0B344E908BCE}" type="slidenum">
              <a:rPr lang="en-GB" smtClean="0"/>
              <a:t>2</a:t>
            </a:fld>
            <a:endParaRPr lang="en-GB"/>
          </a:p>
        </p:txBody>
      </p:sp>
    </p:spTree>
    <p:extLst>
      <p:ext uri="{BB962C8B-B14F-4D97-AF65-F5344CB8AC3E}">
        <p14:creationId xmlns:p14="http://schemas.microsoft.com/office/powerpoint/2010/main" val="33732679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FED4D0A-EE1F-40A9-A4EF-0B344E908BCE}" type="slidenum">
              <a:rPr lang="en-GB" smtClean="0"/>
              <a:t>20</a:t>
            </a:fld>
            <a:endParaRPr lang="en-GB"/>
          </a:p>
        </p:txBody>
      </p:sp>
    </p:spTree>
    <p:extLst>
      <p:ext uri="{BB962C8B-B14F-4D97-AF65-F5344CB8AC3E}">
        <p14:creationId xmlns:p14="http://schemas.microsoft.com/office/powerpoint/2010/main" val="18357273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FED4D0A-EE1F-40A9-A4EF-0B344E908BCE}" type="slidenum">
              <a:rPr lang="en-GB" smtClean="0"/>
              <a:t>21</a:t>
            </a:fld>
            <a:endParaRPr lang="en-GB"/>
          </a:p>
        </p:txBody>
      </p:sp>
    </p:spTree>
    <p:extLst>
      <p:ext uri="{BB962C8B-B14F-4D97-AF65-F5344CB8AC3E}">
        <p14:creationId xmlns:p14="http://schemas.microsoft.com/office/powerpoint/2010/main" val="12090115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FED4D0A-EE1F-40A9-A4EF-0B344E908BCE}" type="slidenum">
              <a:rPr lang="en-GB" smtClean="0"/>
              <a:t>22</a:t>
            </a:fld>
            <a:endParaRPr lang="en-GB"/>
          </a:p>
        </p:txBody>
      </p:sp>
    </p:spTree>
    <p:extLst>
      <p:ext uri="{BB962C8B-B14F-4D97-AF65-F5344CB8AC3E}">
        <p14:creationId xmlns:p14="http://schemas.microsoft.com/office/powerpoint/2010/main" val="32682442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FED4D0A-EE1F-40A9-A4EF-0B344E908BCE}" type="slidenum">
              <a:rPr lang="en-GB" smtClean="0"/>
              <a:t>23</a:t>
            </a:fld>
            <a:endParaRPr lang="en-GB"/>
          </a:p>
        </p:txBody>
      </p:sp>
    </p:spTree>
    <p:extLst>
      <p:ext uri="{BB962C8B-B14F-4D97-AF65-F5344CB8AC3E}">
        <p14:creationId xmlns:p14="http://schemas.microsoft.com/office/powerpoint/2010/main" val="30815085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FED4D0A-EE1F-40A9-A4EF-0B344E908BCE}" type="slidenum">
              <a:rPr lang="en-GB" smtClean="0"/>
              <a:t>24</a:t>
            </a:fld>
            <a:endParaRPr lang="en-GB"/>
          </a:p>
        </p:txBody>
      </p:sp>
    </p:spTree>
    <p:extLst>
      <p:ext uri="{BB962C8B-B14F-4D97-AF65-F5344CB8AC3E}">
        <p14:creationId xmlns:p14="http://schemas.microsoft.com/office/powerpoint/2010/main" val="34219679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8FED4D0A-EE1F-40A9-A4EF-0B344E908BCE}" type="slidenum">
              <a:rPr lang="en-GB" smtClean="0"/>
              <a:t>25</a:t>
            </a:fld>
            <a:endParaRPr lang="en-GB"/>
          </a:p>
        </p:txBody>
      </p:sp>
    </p:spTree>
    <p:extLst>
      <p:ext uri="{BB962C8B-B14F-4D97-AF65-F5344CB8AC3E}">
        <p14:creationId xmlns:p14="http://schemas.microsoft.com/office/powerpoint/2010/main" val="38198926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FED4D0A-EE1F-40A9-A4EF-0B344E908BCE}" type="slidenum">
              <a:rPr lang="en-GB" smtClean="0"/>
              <a:t>26</a:t>
            </a:fld>
            <a:endParaRPr lang="en-GB"/>
          </a:p>
        </p:txBody>
      </p:sp>
    </p:spTree>
    <p:extLst>
      <p:ext uri="{BB962C8B-B14F-4D97-AF65-F5344CB8AC3E}">
        <p14:creationId xmlns:p14="http://schemas.microsoft.com/office/powerpoint/2010/main" val="17020205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FED4D0A-EE1F-40A9-A4EF-0B344E908BCE}" type="slidenum">
              <a:rPr lang="en-GB" smtClean="0"/>
              <a:t>27</a:t>
            </a:fld>
            <a:endParaRPr lang="en-GB"/>
          </a:p>
        </p:txBody>
      </p:sp>
    </p:spTree>
    <p:extLst>
      <p:ext uri="{BB962C8B-B14F-4D97-AF65-F5344CB8AC3E}">
        <p14:creationId xmlns:p14="http://schemas.microsoft.com/office/powerpoint/2010/main" val="2456939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FED4D0A-EE1F-40A9-A4EF-0B344E908BCE}" type="slidenum">
              <a:rPr lang="en-GB" smtClean="0"/>
              <a:t>28</a:t>
            </a:fld>
            <a:endParaRPr lang="en-GB"/>
          </a:p>
        </p:txBody>
      </p:sp>
    </p:spTree>
    <p:extLst>
      <p:ext uri="{BB962C8B-B14F-4D97-AF65-F5344CB8AC3E}">
        <p14:creationId xmlns:p14="http://schemas.microsoft.com/office/powerpoint/2010/main" val="36564044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8FED4D0A-EE1F-40A9-A4EF-0B344E908BCE}" type="slidenum">
              <a:rPr lang="en-GB" smtClean="0"/>
              <a:t>29</a:t>
            </a:fld>
            <a:endParaRPr lang="en-GB"/>
          </a:p>
        </p:txBody>
      </p:sp>
    </p:spTree>
    <p:extLst>
      <p:ext uri="{BB962C8B-B14F-4D97-AF65-F5344CB8AC3E}">
        <p14:creationId xmlns:p14="http://schemas.microsoft.com/office/powerpoint/2010/main" val="4005814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FED4D0A-EE1F-40A9-A4EF-0B344E908BCE}" type="slidenum">
              <a:rPr lang="en-GB" smtClean="0"/>
              <a:t>3</a:t>
            </a:fld>
            <a:endParaRPr lang="en-GB"/>
          </a:p>
        </p:txBody>
      </p:sp>
    </p:spTree>
    <p:extLst>
      <p:ext uri="{BB962C8B-B14F-4D97-AF65-F5344CB8AC3E}">
        <p14:creationId xmlns:p14="http://schemas.microsoft.com/office/powerpoint/2010/main" val="10338397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FED4D0A-EE1F-40A9-A4EF-0B344E908BCE}" type="slidenum">
              <a:rPr lang="en-GB" smtClean="0"/>
              <a:t>30</a:t>
            </a:fld>
            <a:endParaRPr lang="en-GB"/>
          </a:p>
        </p:txBody>
      </p:sp>
    </p:spTree>
    <p:extLst>
      <p:ext uri="{BB962C8B-B14F-4D97-AF65-F5344CB8AC3E}">
        <p14:creationId xmlns:p14="http://schemas.microsoft.com/office/powerpoint/2010/main" val="36267811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FED4D0A-EE1F-40A9-A4EF-0B344E908BCE}" type="slidenum">
              <a:rPr lang="en-GB" smtClean="0"/>
              <a:t>31</a:t>
            </a:fld>
            <a:endParaRPr lang="en-GB"/>
          </a:p>
        </p:txBody>
      </p:sp>
    </p:spTree>
    <p:extLst>
      <p:ext uri="{BB962C8B-B14F-4D97-AF65-F5344CB8AC3E}">
        <p14:creationId xmlns:p14="http://schemas.microsoft.com/office/powerpoint/2010/main" val="28850304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FED4D0A-EE1F-40A9-A4EF-0B344E908BCE}" type="slidenum">
              <a:rPr lang="en-GB" smtClean="0"/>
              <a:t>32</a:t>
            </a:fld>
            <a:endParaRPr lang="en-GB"/>
          </a:p>
        </p:txBody>
      </p:sp>
    </p:spTree>
    <p:extLst>
      <p:ext uri="{BB962C8B-B14F-4D97-AF65-F5344CB8AC3E}">
        <p14:creationId xmlns:p14="http://schemas.microsoft.com/office/powerpoint/2010/main" val="2988605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FED4D0A-EE1F-40A9-A4EF-0B344E908BCE}" type="slidenum">
              <a:rPr lang="en-GB" smtClean="0"/>
              <a:t>4</a:t>
            </a:fld>
            <a:endParaRPr lang="en-GB"/>
          </a:p>
        </p:txBody>
      </p:sp>
    </p:spTree>
    <p:extLst>
      <p:ext uri="{BB962C8B-B14F-4D97-AF65-F5344CB8AC3E}">
        <p14:creationId xmlns:p14="http://schemas.microsoft.com/office/powerpoint/2010/main" val="8437376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FED4D0A-EE1F-40A9-A4EF-0B344E908BCE}" type="slidenum">
              <a:rPr lang="en-GB" smtClean="0"/>
              <a:t>5</a:t>
            </a:fld>
            <a:endParaRPr lang="en-GB"/>
          </a:p>
        </p:txBody>
      </p:sp>
    </p:spTree>
    <p:extLst>
      <p:ext uri="{BB962C8B-B14F-4D97-AF65-F5344CB8AC3E}">
        <p14:creationId xmlns:p14="http://schemas.microsoft.com/office/powerpoint/2010/main" val="27480188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 comments</a:t>
            </a:r>
          </a:p>
        </p:txBody>
      </p:sp>
      <p:sp>
        <p:nvSpPr>
          <p:cNvPr id="4" name="Slide Number Placeholder 3"/>
          <p:cNvSpPr>
            <a:spLocks noGrp="1"/>
          </p:cNvSpPr>
          <p:nvPr>
            <p:ph type="sldNum" sz="quarter" idx="5"/>
          </p:nvPr>
        </p:nvSpPr>
        <p:spPr/>
        <p:txBody>
          <a:bodyPr/>
          <a:lstStyle/>
          <a:p>
            <a:fld id="{8FED4D0A-EE1F-40A9-A4EF-0B344E908BCE}" type="slidenum">
              <a:rPr lang="en-GB" smtClean="0"/>
              <a:t>6</a:t>
            </a:fld>
            <a:endParaRPr lang="en-GB"/>
          </a:p>
        </p:txBody>
      </p:sp>
    </p:spTree>
    <p:extLst>
      <p:ext uri="{BB962C8B-B14F-4D97-AF65-F5344CB8AC3E}">
        <p14:creationId xmlns:p14="http://schemas.microsoft.com/office/powerpoint/2010/main" val="27734998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FED4D0A-EE1F-40A9-A4EF-0B344E908BCE}" type="slidenum">
              <a:rPr lang="en-GB" smtClean="0"/>
              <a:t>7</a:t>
            </a:fld>
            <a:endParaRPr lang="en-GB"/>
          </a:p>
        </p:txBody>
      </p:sp>
    </p:spTree>
    <p:extLst>
      <p:ext uri="{BB962C8B-B14F-4D97-AF65-F5344CB8AC3E}">
        <p14:creationId xmlns:p14="http://schemas.microsoft.com/office/powerpoint/2010/main" val="25892213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FED4D0A-EE1F-40A9-A4EF-0B344E908BCE}" type="slidenum">
              <a:rPr lang="en-GB" smtClean="0"/>
              <a:t>8</a:t>
            </a:fld>
            <a:endParaRPr lang="en-GB"/>
          </a:p>
        </p:txBody>
      </p:sp>
    </p:spTree>
    <p:extLst>
      <p:ext uri="{BB962C8B-B14F-4D97-AF65-F5344CB8AC3E}">
        <p14:creationId xmlns:p14="http://schemas.microsoft.com/office/powerpoint/2010/main" val="3495068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8FED4D0A-EE1F-40A9-A4EF-0B344E908BCE}" type="slidenum">
              <a:rPr lang="en-GB" smtClean="0"/>
              <a:t>9</a:t>
            </a:fld>
            <a:endParaRPr lang="en-GB"/>
          </a:p>
        </p:txBody>
      </p:sp>
    </p:spTree>
    <p:extLst>
      <p:ext uri="{BB962C8B-B14F-4D97-AF65-F5344CB8AC3E}">
        <p14:creationId xmlns:p14="http://schemas.microsoft.com/office/powerpoint/2010/main" val="3432967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A21FCBF-36E3-4E90-9C20-4CFBC92D74B9}" type="datetimeFigureOut">
              <a:rPr lang="en-GB" smtClean="0"/>
              <a:t>12/12/2023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7C1CF4-5920-4FF0-8657-6F34084A53CE}" type="slidenum">
              <a:rPr lang="en-GB" smtClean="0"/>
              <a:t>‹#›</a:t>
            </a:fld>
            <a:endParaRPr lang="en-GB"/>
          </a:p>
        </p:txBody>
      </p:sp>
    </p:spTree>
    <p:extLst>
      <p:ext uri="{BB962C8B-B14F-4D97-AF65-F5344CB8AC3E}">
        <p14:creationId xmlns:p14="http://schemas.microsoft.com/office/powerpoint/2010/main" val="2753940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A21FCBF-36E3-4E90-9C20-4CFBC92D74B9}" type="datetimeFigureOut">
              <a:rPr lang="en-GB" smtClean="0"/>
              <a:t>12/12/2023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7C1CF4-5920-4FF0-8657-6F34084A53CE}" type="slidenum">
              <a:rPr lang="en-GB" smtClean="0"/>
              <a:t>‹#›</a:t>
            </a:fld>
            <a:endParaRPr lang="en-GB"/>
          </a:p>
        </p:txBody>
      </p:sp>
    </p:spTree>
    <p:extLst>
      <p:ext uri="{BB962C8B-B14F-4D97-AF65-F5344CB8AC3E}">
        <p14:creationId xmlns:p14="http://schemas.microsoft.com/office/powerpoint/2010/main" val="2893425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A21FCBF-36E3-4E90-9C20-4CFBC92D74B9}" type="datetimeFigureOut">
              <a:rPr lang="en-GB" smtClean="0"/>
              <a:t>12/12/2023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7C1CF4-5920-4FF0-8657-6F34084A53CE}" type="slidenum">
              <a:rPr lang="en-GB" smtClean="0"/>
              <a:t>‹#›</a:t>
            </a:fld>
            <a:endParaRPr lang="en-GB"/>
          </a:p>
        </p:txBody>
      </p:sp>
    </p:spTree>
    <p:extLst>
      <p:ext uri="{BB962C8B-B14F-4D97-AF65-F5344CB8AC3E}">
        <p14:creationId xmlns:p14="http://schemas.microsoft.com/office/powerpoint/2010/main" val="4051143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Slide_orange">
    <p:spTree>
      <p:nvGrpSpPr>
        <p:cNvPr id="1" name=""/>
        <p:cNvGrpSpPr/>
        <p:nvPr/>
      </p:nvGrpSpPr>
      <p:grpSpPr>
        <a:xfrm>
          <a:off x="0" y="0"/>
          <a:ext cx="0" cy="0"/>
          <a:chOff x="0" y="0"/>
          <a:chExt cx="0" cy="0"/>
        </a:xfrm>
      </p:grpSpPr>
      <p:sp>
        <p:nvSpPr>
          <p:cNvPr id="2" name="Title 1"/>
          <p:cNvSpPr>
            <a:spLocks noGrp="1"/>
          </p:cNvSpPr>
          <p:nvPr>
            <p:ph type="ctrTitle"/>
          </p:nvPr>
        </p:nvSpPr>
        <p:spPr>
          <a:xfrm>
            <a:off x="757839" y="2130428"/>
            <a:ext cx="10834701" cy="1470025"/>
          </a:xfrm>
        </p:spPr>
        <p:txBody>
          <a:bodyPr anchor="t" anchorCtr="0"/>
          <a:lstStyle/>
          <a:p>
            <a:r>
              <a:rPr lang="en-US"/>
              <a:t>Click to edit Master title style</a:t>
            </a:r>
            <a:endParaRPr lang="en-US" dirty="0"/>
          </a:p>
        </p:txBody>
      </p:sp>
      <p:sp>
        <p:nvSpPr>
          <p:cNvPr id="3" name="Subtitle 2"/>
          <p:cNvSpPr>
            <a:spLocks noGrp="1"/>
          </p:cNvSpPr>
          <p:nvPr>
            <p:ph type="subTitle" idx="1"/>
          </p:nvPr>
        </p:nvSpPr>
        <p:spPr>
          <a:xfrm>
            <a:off x="757839" y="3886200"/>
            <a:ext cx="10834701" cy="17526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582194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A21FCBF-36E3-4E90-9C20-4CFBC92D74B9}" type="datetimeFigureOut">
              <a:rPr lang="en-GB" smtClean="0"/>
              <a:t>12/12/2023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7C1CF4-5920-4FF0-8657-6F34084A53CE}" type="slidenum">
              <a:rPr lang="en-GB" smtClean="0"/>
              <a:t>‹#›</a:t>
            </a:fld>
            <a:endParaRPr lang="en-GB"/>
          </a:p>
        </p:txBody>
      </p:sp>
    </p:spTree>
    <p:extLst>
      <p:ext uri="{BB962C8B-B14F-4D97-AF65-F5344CB8AC3E}">
        <p14:creationId xmlns:p14="http://schemas.microsoft.com/office/powerpoint/2010/main" val="2170356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A21FCBF-36E3-4E90-9C20-4CFBC92D74B9}" type="datetimeFigureOut">
              <a:rPr lang="en-GB" smtClean="0"/>
              <a:t>12/12/2023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7C1CF4-5920-4FF0-8657-6F34084A53CE}" type="slidenum">
              <a:rPr lang="en-GB" smtClean="0"/>
              <a:t>‹#›</a:t>
            </a:fld>
            <a:endParaRPr lang="en-GB"/>
          </a:p>
        </p:txBody>
      </p:sp>
    </p:spTree>
    <p:extLst>
      <p:ext uri="{BB962C8B-B14F-4D97-AF65-F5344CB8AC3E}">
        <p14:creationId xmlns:p14="http://schemas.microsoft.com/office/powerpoint/2010/main" val="1570542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A21FCBF-36E3-4E90-9C20-4CFBC92D74B9}" type="datetimeFigureOut">
              <a:rPr lang="en-GB" smtClean="0"/>
              <a:t>12/12/2023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7C1CF4-5920-4FF0-8657-6F34084A53CE}" type="slidenum">
              <a:rPr lang="en-GB" smtClean="0"/>
              <a:t>‹#›</a:t>
            </a:fld>
            <a:endParaRPr lang="en-GB"/>
          </a:p>
        </p:txBody>
      </p:sp>
    </p:spTree>
    <p:extLst>
      <p:ext uri="{BB962C8B-B14F-4D97-AF65-F5344CB8AC3E}">
        <p14:creationId xmlns:p14="http://schemas.microsoft.com/office/powerpoint/2010/main" val="3568998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A21FCBF-36E3-4E90-9C20-4CFBC92D74B9}" type="datetimeFigureOut">
              <a:rPr lang="en-GB" smtClean="0"/>
              <a:t>12/12/2023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67C1CF4-5920-4FF0-8657-6F34084A53CE}" type="slidenum">
              <a:rPr lang="en-GB" smtClean="0"/>
              <a:t>‹#›</a:t>
            </a:fld>
            <a:endParaRPr lang="en-GB"/>
          </a:p>
        </p:txBody>
      </p:sp>
    </p:spTree>
    <p:extLst>
      <p:ext uri="{BB962C8B-B14F-4D97-AF65-F5344CB8AC3E}">
        <p14:creationId xmlns:p14="http://schemas.microsoft.com/office/powerpoint/2010/main" val="2587775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A21FCBF-36E3-4E90-9C20-4CFBC92D74B9}" type="datetimeFigureOut">
              <a:rPr lang="en-GB" smtClean="0"/>
              <a:t>12/12/2023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67C1CF4-5920-4FF0-8657-6F34084A53CE}" type="slidenum">
              <a:rPr lang="en-GB" smtClean="0"/>
              <a:t>‹#›</a:t>
            </a:fld>
            <a:endParaRPr lang="en-GB"/>
          </a:p>
        </p:txBody>
      </p:sp>
    </p:spTree>
    <p:extLst>
      <p:ext uri="{BB962C8B-B14F-4D97-AF65-F5344CB8AC3E}">
        <p14:creationId xmlns:p14="http://schemas.microsoft.com/office/powerpoint/2010/main" val="3636432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21FCBF-36E3-4E90-9C20-4CFBC92D74B9}" type="datetimeFigureOut">
              <a:rPr lang="en-GB" smtClean="0"/>
              <a:t>12/12/2023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67C1CF4-5920-4FF0-8657-6F34084A53CE}" type="slidenum">
              <a:rPr lang="en-GB" smtClean="0"/>
              <a:t>‹#›</a:t>
            </a:fld>
            <a:endParaRPr lang="en-GB"/>
          </a:p>
        </p:txBody>
      </p:sp>
    </p:spTree>
    <p:extLst>
      <p:ext uri="{BB962C8B-B14F-4D97-AF65-F5344CB8AC3E}">
        <p14:creationId xmlns:p14="http://schemas.microsoft.com/office/powerpoint/2010/main" val="3713425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A21FCBF-36E3-4E90-9C20-4CFBC92D74B9}" type="datetimeFigureOut">
              <a:rPr lang="en-GB" smtClean="0"/>
              <a:t>12/12/2023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7C1CF4-5920-4FF0-8657-6F34084A53CE}" type="slidenum">
              <a:rPr lang="en-GB" smtClean="0"/>
              <a:t>‹#›</a:t>
            </a:fld>
            <a:endParaRPr lang="en-GB"/>
          </a:p>
        </p:txBody>
      </p:sp>
    </p:spTree>
    <p:extLst>
      <p:ext uri="{BB962C8B-B14F-4D97-AF65-F5344CB8AC3E}">
        <p14:creationId xmlns:p14="http://schemas.microsoft.com/office/powerpoint/2010/main" val="3000135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A21FCBF-36E3-4E90-9C20-4CFBC92D74B9}" type="datetimeFigureOut">
              <a:rPr lang="en-GB" smtClean="0"/>
              <a:t>12/12/2023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7C1CF4-5920-4FF0-8657-6F34084A53CE}" type="slidenum">
              <a:rPr lang="en-GB" smtClean="0"/>
              <a:t>‹#›</a:t>
            </a:fld>
            <a:endParaRPr lang="en-GB"/>
          </a:p>
        </p:txBody>
      </p:sp>
    </p:spTree>
    <p:extLst>
      <p:ext uri="{BB962C8B-B14F-4D97-AF65-F5344CB8AC3E}">
        <p14:creationId xmlns:p14="http://schemas.microsoft.com/office/powerpoint/2010/main" val="1063216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microsoft.com/office/2007/relationships/hdphoto" Target="../media/hdphoto2.wdp"/><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21FCBF-36E3-4E90-9C20-4CFBC92D74B9}" type="datetimeFigureOut">
              <a:rPr lang="en-GB" smtClean="0"/>
              <a:t>12/12/2023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7C1CF4-5920-4FF0-8657-6F34084A53CE}" type="slidenum">
              <a:rPr lang="en-GB" smtClean="0"/>
              <a:t>‹#›</a:t>
            </a:fld>
            <a:endParaRPr lang="en-GB"/>
          </a:p>
        </p:txBody>
      </p:sp>
      <p:grpSp>
        <p:nvGrpSpPr>
          <p:cNvPr id="7" name="Group 6"/>
          <p:cNvGrpSpPr/>
          <p:nvPr userDrawn="1"/>
        </p:nvGrpSpPr>
        <p:grpSpPr>
          <a:xfrm>
            <a:off x="9366872" y="286495"/>
            <a:ext cx="1576520" cy="821441"/>
            <a:chOff x="8627081" y="671626"/>
            <a:chExt cx="1576520" cy="821441"/>
          </a:xfrm>
        </p:grpSpPr>
        <p:pic>
          <p:nvPicPr>
            <p:cNvPr id="8" name="Picture 7" descr="Assets_THT-16.jpg"/>
            <p:cNvPicPr>
              <a:picLocks noChangeAspect="1"/>
            </p:cNvPicPr>
            <p:nvPr/>
          </p:nvPicPr>
          <p:blipFill rotWithShape="1">
            <a:blip r:embed="rId14" cstate="screen">
              <a:extLst>
                <a:ext uri="{BEBA8EAE-BF5A-486C-A8C5-ECC9F3942E4B}">
                  <a14:imgProps xmlns:a14="http://schemas.microsoft.com/office/drawing/2010/main">
                    <a14:imgLayer r:embed="rId15">
                      <a14:imgEffect>
                        <a14:backgroundRemoval t="10000" b="90000" l="10000" r="90000"/>
                      </a14:imgEffect>
                    </a14:imgLayer>
                  </a14:imgProps>
                </a:ext>
                <a:ext uri="{28A0092B-C50C-407E-A947-70E740481C1C}">
                  <a14:useLocalDpi xmlns:a14="http://schemas.microsoft.com/office/drawing/2010/main"/>
                </a:ext>
              </a:extLst>
            </a:blip>
            <a:srcRect l="19785" t="29350" r="10177" b="48987"/>
            <a:stretch/>
          </p:blipFill>
          <p:spPr>
            <a:xfrm>
              <a:off x="8627081" y="671626"/>
              <a:ext cx="1368968" cy="594016"/>
            </a:xfrm>
            <a:prstGeom prst="rect">
              <a:avLst/>
            </a:prstGeom>
          </p:spPr>
        </p:pic>
        <p:pic>
          <p:nvPicPr>
            <p:cNvPr id="9" name="Picture 8" descr="Assets_THT-17.jpg"/>
            <p:cNvPicPr>
              <a:picLocks noChangeAspect="1"/>
            </p:cNvPicPr>
            <p:nvPr/>
          </p:nvPicPr>
          <p:blipFill rotWithShape="1">
            <a:blip r:embed="rId16" cstate="screen">
              <a:extLst>
                <a:ext uri="{BEBA8EAE-BF5A-486C-A8C5-ECC9F3942E4B}">
                  <a14:imgProps xmlns:a14="http://schemas.microsoft.com/office/drawing/2010/main">
                    <a14:imgLayer r:embed="rId17">
                      <a14:imgEffect>
                        <a14:backgroundRemoval t="10000" b="90000" l="10000" r="90000"/>
                      </a14:imgEffect>
                    </a14:imgLayer>
                  </a14:imgProps>
                </a:ext>
                <a:ext uri="{28A0092B-C50C-407E-A947-70E740481C1C}">
                  <a14:useLocalDpi xmlns:a14="http://schemas.microsoft.com/office/drawing/2010/main"/>
                </a:ext>
              </a:extLst>
            </a:blip>
            <a:srcRect l="23725" t="32922" r="19413" b="45213"/>
            <a:stretch/>
          </p:blipFill>
          <p:spPr>
            <a:xfrm>
              <a:off x="8820889" y="747181"/>
              <a:ext cx="1382712" cy="745886"/>
            </a:xfrm>
            <a:prstGeom prst="rect">
              <a:avLst/>
            </a:prstGeom>
          </p:spPr>
        </p:pic>
      </p:grpSp>
      <p:pic>
        <p:nvPicPr>
          <p:cNvPr id="10" name="Picture 9" descr="Assets_THT-17.jpg"/>
          <p:cNvPicPr>
            <a:picLocks noChangeAspect="1"/>
          </p:cNvPicPr>
          <p:nvPr userDrawn="1"/>
        </p:nvPicPr>
        <p:blipFill rotWithShape="1">
          <a:blip r:embed="rId16" cstate="screen">
            <a:extLst>
              <a:ext uri="{BEBA8EAE-BF5A-486C-A8C5-ECC9F3942E4B}">
                <a14:imgProps xmlns:a14="http://schemas.microsoft.com/office/drawing/2010/main">
                  <a14:imgLayer r:embed="rId17">
                    <a14:imgEffect>
                      <a14:backgroundRemoval t="10000" b="90000" l="10000" r="90000"/>
                    </a14:imgEffect>
                  </a14:imgLayer>
                </a14:imgProps>
              </a:ext>
              <a:ext uri="{28A0092B-C50C-407E-A947-70E740481C1C}">
                <a14:useLocalDpi xmlns:a14="http://schemas.microsoft.com/office/drawing/2010/main"/>
              </a:ext>
            </a:extLst>
          </a:blip>
          <a:srcRect l="23725" t="32922" r="19413" b="45213"/>
          <a:stretch/>
        </p:blipFill>
        <p:spPr>
          <a:xfrm>
            <a:off x="10359546" y="1117388"/>
            <a:ext cx="1382712" cy="745886"/>
          </a:xfrm>
          <a:prstGeom prst="rect">
            <a:avLst/>
          </a:prstGeom>
        </p:spPr>
      </p:pic>
      <p:pic>
        <p:nvPicPr>
          <p:cNvPr id="11" name="Picture 10" descr="THT logo.jpg"/>
          <p:cNvPicPr>
            <a:picLocks noChangeAspect="1"/>
          </p:cNvPicPr>
          <p:nvPr userDrawn="1"/>
        </p:nvPicPr>
        <p:blipFill rotWithShape="1">
          <a:blip r:embed="rId18" cstate="screen">
            <a:extLst>
              <a:ext uri="{28A0092B-C50C-407E-A947-70E740481C1C}">
                <a14:useLocalDpi xmlns:a14="http://schemas.microsoft.com/office/drawing/2010/main"/>
              </a:ext>
            </a:extLst>
          </a:blip>
          <a:srcRect/>
          <a:stretch/>
        </p:blipFill>
        <p:spPr>
          <a:xfrm>
            <a:off x="10894091" y="132845"/>
            <a:ext cx="1243930" cy="1054793"/>
          </a:xfrm>
          <a:prstGeom prst="rect">
            <a:avLst/>
          </a:prstGeom>
        </p:spPr>
      </p:pic>
      <p:sp>
        <p:nvSpPr>
          <p:cNvPr id="12" name="Rectangle 11"/>
          <p:cNvSpPr/>
          <p:nvPr userDrawn="1"/>
        </p:nvSpPr>
        <p:spPr>
          <a:xfrm>
            <a:off x="0" y="6730200"/>
            <a:ext cx="12192000" cy="120698"/>
          </a:xfrm>
          <a:prstGeom prst="rect">
            <a:avLst/>
          </a:prstGeom>
          <a:solidFill>
            <a:srgbClr val="0060A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531452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12.xml"/><Relationship Id="rId7" Type="http://schemas.openxmlformats.org/officeDocument/2006/relationships/image" Target="../media/image6.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notesSlide" Target="../notesSlides/notesSlide1.xml"/><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8" Type="http://schemas.openxmlformats.org/officeDocument/2006/relationships/hyperlink" Target="https://www.pngall.com/applause-png" TargetMode="External"/><Relationship Id="rId3" Type="http://schemas.openxmlformats.org/officeDocument/2006/relationships/image" Target="../media/image2.png"/><Relationship Id="rId7" Type="http://schemas.openxmlformats.org/officeDocument/2006/relationships/image" Target="../media/image4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0.svg"/><Relationship Id="rId5" Type="http://schemas.openxmlformats.org/officeDocument/2006/relationships/image" Target="../media/image49.png"/><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8" Type="http://schemas.openxmlformats.org/officeDocument/2006/relationships/hyperlink" Target="https://www.pngall.com/applause-png" TargetMode="External"/><Relationship Id="rId3" Type="http://schemas.openxmlformats.org/officeDocument/2006/relationships/image" Target="../media/image1.png"/><Relationship Id="rId7" Type="http://schemas.openxmlformats.org/officeDocument/2006/relationships/image" Target="../media/image4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1.png"/><Relationship Id="rId7" Type="http://schemas.openxmlformats.org/officeDocument/2006/relationships/image" Target="../media/image49.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png"/><Relationship Id="rId10" Type="http://schemas.openxmlformats.org/officeDocument/2006/relationships/hyperlink" Target="https://www.pngall.com/applause-png" TargetMode="External"/><Relationship Id="rId4" Type="http://schemas.microsoft.com/office/2007/relationships/hdphoto" Target="../media/hdphoto1.wdp"/><Relationship Id="rId9" Type="http://schemas.openxmlformats.org/officeDocument/2006/relationships/image" Target="../media/image46.png"/></Relationships>
</file>

<file path=ppt/slides/_rels/slide14.xml.rels><?xml version="1.0" encoding="UTF-8" standalone="yes"?>
<Relationships xmlns="http://schemas.openxmlformats.org/package/2006/relationships"><Relationship Id="rId8" Type="http://schemas.openxmlformats.org/officeDocument/2006/relationships/hyperlink" Target="https://www.pngall.com/applause-png" TargetMode="External"/><Relationship Id="rId3" Type="http://schemas.openxmlformats.org/officeDocument/2006/relationships/image" Target="../media/image2.png"/><Relationship Id="rId7" Type="http://schemas.openxmlformats.org/officeDocument/2006/relationships/image" Target="../media/image4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0.svg"/><Relationship Id="rId5" Type="http://schemas.openxmlformats.org/officeDocument/2006/relationships/image" Target="../media/image49.png"/><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8" Type="http://schemas.openxmlformats.org/officeDocument/2006/relationships/hyperlink" Target="https://www.pngall.com/applause-png" TargetMode="External"/><Relationship Id="rId3" Type="http://schemas.openxmlformats.org/officeDocument/2006/relationships/image" Target="../media/image1.png"/><Relationship Id="rId7" Type="http://schemas.openxmlformats.org/officeDocument/2006/relationships/image" Target="../media/image4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1.png"/><Relationship Id="rId7" Type="http://schemas.openxmlformats.org/officeDocument/2006/relationships/image" Target="../media/image47.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png"/><Relationship Id="rId10" Type="http://schemas.openxmlformats.org/officeDocument/2006/relationships/hyperlink" Target="https://www.pngall.com/applause-png" TargetMode="External"/><Relationship Id="rId4" Type="http://schemas.microsoft.com/office/2007/relationships/hdphoto" Target="../media/hdphoto1.wdp"/><Relationship Id="rId9" Type="http://schemas.openxmlformats.org/officeDocument/2006/relationships/image" Target="../media/image46.png"/></Relationships>
</file>

<file path=ppt/slides/_rels/slide18.xml.rels><?xml version="1.0" encoding="UTF-8" standalone="yes"?>
<Relationships xmlns="http://schemas.openxmlformats.org/package/2006/relationships"><Relationship Id="rId8" Type="http://schemas.openxmlformats.org/officeDocument/2006/relationships/hyperlink" Target="https://www.pngall.com/applause-png" TargetMode="External"/><Relationship Id="rId3" Type="http://schemas.openxmlformats.org/officeDocument/2006/relationships/image" Target="../media/image2.png"/><Relationship Id="rId7" Type="http://schemas.openxmlformats.org/officeDocument/2006/relationships/image" Target="../media/image46.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0.svg"/><Relationship Id="rId5" Type="http://schemas.openxmlformats.org/officeDocument/2006/relationships/image" Target="../media/image49.png"/><Relationship Id="rId4" Type="http://schemas.microsoft.com/office/2007/relationships/hdphoto" Target="../media/hdphoto2.wdp"/></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13" Type="http://schemas.microsoft.com/office/2007/relationships/hdphoto" Target="../media/hdphoto7.wdp"/><Relationship Id="rId18" Type="http://schemas.openxmlformats.org/officeDocument/2006/relationships/image" Target="../media/image2.png"/><Relationship Id="rId3" Type="http://schemas.openxmlformats.org/officeDocument/2006/relationships/image" Target="../media/image9.jpeg"/><Relationship Id="rId7" Type="http://schemas.microsoft.com/office/2007/relationships/hdphoto" Target="../media/hdphoto4.wdp"/><Relationship Id="rId12" Type="http://schemas.openxmlformats.org/officeDocument/2006/relationships/image" Target="../media/image14.png"/><Relationship Id="rId17" Type="http://schemas.microsoft.com/office/2007/relationships/hdphoto" Target="../media/hdphoto1.wdp"/><Relationship Id="rId2" Type="http://schemas.openxmlformats.org/officeDocument/2006/relationships/notesSlide" Target="../notesSlides/notesSlide2.xml"/><Relationship Id="rId16"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1.png"/><Relationship Id="rId11" Type="http://schemas.microsoft.com/office/2007/relationships/hdphoto" Target="../media/hdphoto6.wdp"/><Relationship Id="rId5" Type="http://schemas.microsoft.com/office/2007/relationships/hdphoto" Target="../media/hdphoto3.wdp"/><Relationship Id="rId15" Type="http://schemas.openxmlformats.org/officeDocument/2006/relationships/image" Target="../media/image16.png"/><Relationship Id="rId10" Type="http://schemas.openxmlformats.org/officeDocument/2006/relationships/image" Target="../media/image13.png"/><Relationship Id="rId19" Type="http://schemas.microsoft.com/office/2007/relationships/hdphoto" Target="../media/hdphoto2.wdp"/><Relationship Id="rId4" Type="http://schemas.openxmlformats.org/officeDocument/2006/relationships/image" Target="../media/image10.png"/><Relationship Id="rId9" Type="http://schemas.microsoft.com/office/2007/relationships/hdphoto" Target="../media/hdphoto5.wdp"/><Relationship Id="rId14" Type="http://schemas.openxmlformats.org/officeDocument/2006/relationships/image" Target="../media/image15.png"/></Relationships>
</file>

<file path=ppt/slides/_rels/slide20.xml.rels><?xml version="1.0" encoding="UTF-8" standalone="yes"?>
<Relationships xmlns="http://schemas.openxmlformats.org/package/2006/relationships"><Relationship Id="rId8" Type="http://schemas.openxmlformats.org/officeDocument/2006/relationships/hyperlink" Target="https://www.pngall.com/applause-png" TargetMode="External"/><Relationship Id="rId3" Type="http://schemas.openxmlformats.org/officeDocument/2006/relationships/image" Target="../media/image1.png"/><Relationship Id="rId7" Type="http://schemas.openxmlformats.org/officeDocument/2006/relationships/image" Target="../media/image46.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1.png"/><Relationship Id="rId7" Type="http://schemas.openxmlformats.org/officeDocument/2006/relationships/image" Target="../media/image49.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png"/><Relationship Id="rId10" Type="http://schemas.openxmlformats.org/officeDocument/2006/relationships/hyperlink" Target="https://www.pngall.com/applause-png" TargetMode="External"/><Relationship Id="rId4" Type="http://schemas.microsoft.com/office/2007/relationships/hdphoto" Target="../media/hdphoto1.wdp"/><Relationship Id="rId9" Type="http://schemas.openxmlformats.org/officeDocument/2006/relationships/image" Target="../media/image46.png"/></Relationships>
</file>

<file path=ppt/slides/_rels/slide22.xml.rels><?xml version="1.0" encoding="UTF-8" standalone="yes"?>
<Relationships xmlns="http://schemas.openxmlformats.org/package/2006/relationships"><Relationship Id="rId8" Type="http://schemas.openxmlformats.org/officeDocument/2006/relationships/hyperlink" Target="https://www.pngall.com/applause-png" TargetMode="External"/><Relationship Id="rId3" Type="http://schemas.openxmlformats.org/officeDocument/2006/relationships/image" Target="../media/image2.png"/><Relationship Id="rId7" Type="http://schemas.openxmlformats.org/officeDocument/2006/relationships/image" Target="../media/image46.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50.svg"/><Relationship Id="rId5" Type="http://schemas.openxmlformats.org/officeDocument/2006/relationships/image" Target="../media/image49.png"/><Relationship Id="rId4" Type="http://schemas.microsoft.com/office/2007/relationships/hdphoto" Target="../media/hdphoto2.wdp"/></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8" Type="http://schemas.openxmlformats.org/officeDocument/2006/relationships/hyperlink" Target="https://www.pngall.com/applause-png" TargetMode="External"/><Relationship Id="rId3" Type="http://schemas.openxmlformats.org/officeDocument/2006/relationships/image" Target="../media/image1.png"/><Relationship Id="rId7" Type="http://schemas.openxmlformats.org/officeDocument/2006/relationships/image" Target="../media/image46.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1.png"/><Relationship Id="rId7" Type="http://schemas.openxmlformats.org/officeDocument/2006/relationships/image" Target="../media/image49.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png"/><Relationship Id="rId10" Type="http://schemas.openxmlformats.org/officeDocument/2006/relationships/hyperlink" Target="https://www.pngall.com/applause-png" TargetMode="External"/><Relationship Id="rId4" Type="http://schemas.microsoft.com/office/2007/relationships/hdphoto" Target="../media/hdphoto1.wdp"/><Relationship Id="rId9" Type="http://schemas.openxmlformats.org/officeDocument/2006/relationships/image" Target="../media/image46.png"/></Relationships>
</file>

<file path=ppt/slides/_rels/slide26.xml.rels><?xml version="1.0" encoding="UTF-8" standalone="yes"?>
<Relationships xmlns="http://schemas.openxmlformats.org/package/2006/relationships"><Relationship Id="rId8" Type="http://schemas.openxmlformats.org/officeDocument/2006/relationships/hyperlink" Target="https://www.pngall.com/applause-png" TargetMode="External"/><Relationship Id="rId3" Type="http://schemas.openxmlformats.org/officeDocument/2006/relationships/image" Target="../media/image2.png"/><Relationship Id="rId7" Type="http://schemas.openxmlformats.org/officeDocument/2006/relationships/image" Target="../media/image46.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50.svg"/><Relationship Id="rId5" Type="http://schemas.openxmlformats.org/officeDocument/2006/relationships/image" Target="../media/image49.png"/><Relationship Id="rId4" Type="http://schemas.microsoft.com/office/2007/relationships/hdphoto" Target="../media/hdphoto2.wdp"/></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8" Type="http://schemas.openxmlformats.org/officeDocument/2006/relationships/hyperlink" Target="https://www.pngall.com/applause-png" TargetMode="External"/><Relationship Id="rId3" Type="http://schemas.openxmlformats.org/officeDocument/2006/relationships/image" Target="../media/image2.png"/><Relationship Id="rId7" Type="http://schemas.openxmlformats.org/officeDocument/2006/relationships/image" Target="../media/image46.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png"/><Relationship Id="rId4" Type="http://schemas.microsoft.com/office/2007/relationships/hdphoto" Target="../media/hdphoto2.wdp"/></Relationships>
</file>

<file path=ppt/slides/_rels/slide29.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1.png"/><Relationship Id="rId7" Type="http://schemas.openxmlformats.org/officeDocument/2006/relationships/image" Target="../media/image49.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png"/><Relationship Id="rId10" Type="http://schemas.openxmlformats.org/officeDocument/2006/relationships/hyperlink" Target="https://www.pngall.com/applause-png" TargetMode="External"/><Relationship Id="rId4" Type="http://schemas.microsoft.com/office/2007/relationships/hdphoto" Target="../media/hdphoto1.wdp"/><Relationship Id="rId9" Type="http://schemas.openxmlformats.org/officeDocument/2006/relationships/image" Target="../media/image46.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30.xml.rels><?xml version="1.0" encoding="UTF-8" standalone="yes"?>
<Relationships xmlns="http://schemas.openxmlformats.org/package/2006/relationships"><Relationship Id="rId8" Type="http://schemas.openxmlformats.org/officeDocument/2006/relationships/hyperlink" Target="https://www.pngall.com/applause-png" TargetMode="External"/><Relationship Id="rId3" Type="http://schemas.openxmlformats.org/officeDocument/2006/relationships/image" Target="../media/image2.png"/><Relationship Id="rId7" Type="http://schemas.openxmlformats.org/officeDocument/2006/relationships/image" Target="../media/image46.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50.svg"/><Relationship Id="rId5" Type="http://schemas.openxmlformats.org/officeDocument/2006/relationships/image" Target="../media/image49.png"/><Relationship Id="rId4" Type="http://schemas.microsoft.com/office/2007/relationships/hdphoto" Target="../media/hdphoto2.wdp"/></Relationships>
</file>

<file path=ppt/slides/_rels/slide31.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51.emf"/><Relationship Id="rId18" Type="http://schemas.openxmlformats.org/officeDocument/2006/relationships/oleObject" Target="../embeddings/oleObject4.bin"/><Relationship Id="rId3" Type="http://schemas.openxmlformats.org/officeDocument/2006/relationships/notesSlide" Target="../notesSlides/notesSlide31.xml"/><Relationship Id="rId7" Type="http://schemas.microsoft.com/office/2007/relationships/hdphoto" Target="../media/hdphoto26.wdp"/><Relationship Id="rId12" Type="http://schemas.openxmlformats.org/officeDocument/2006/relationships/oleObject" Target="../embeddings/oleObject1.bin"/><Relationship Id="rId17" Type="http://schemas.openxmlformats.org/officeDocument/2006/relationships/image" Target="../media/image53.emf"/><Relationship Id="rId2" Type="http://schemas.openxmlformats.org/officeDocument/2006/relationships/slideLayout" Target="../slideLayouts/slideLayout2.xml"/><Relationship Id="rId16" Type="http://schemas.openxmlformats.org/officeDocument/2006/relationships/oleObject" Target="../embeddings/oleObject3.bin"/><Relationship Id="rId1" Type="http://schemas.openxmlformats.org/officeDocument/2006/relationships/vmlDrawing" Target="../drawings/vmlDrawing1.vml"/><Relationship Id="rId6" Type="http://schemas.openxmlformats.org/officeDocument/2006/relationships/image" Target="../media/image56.png"/><Relationship Id="rId11" Type="http://schemas.microsoft.com/office/2007/relationships/hdphoto" Target="../media/hdphoto9.wdp"/><Relationship Id="rId5" Type="http://schemas.microsoft.com/office/2007/relationships/hdphoto" Target="../media/hdphoto25.wdp"/><Relationship Id="rId15" Type="http://schemas.openxmlformats.org/officeDocument/2006/relationships/image" Target="../media/image52.emf"/><Relationship Id="rId10" Type="http://schemas.openxmlformats.org/officeDocument/2006/relationships/image" Target="../media/image23.png"/><Relationship Id="rId19" Type="http://schemas.openxmlformats.org/officeDocument/2006/relationships/image" Target="../media/image54.emf"/><Relationship Id="rId4" Type="http://schemas.openxmlformats.org/officeDocument/2006/relationships/image" Target="../media/image55.png"/><Relationship Id="rId9" Type="http://schemas.microsoft.com/office/2007/relationships/hdphoto" Target="../media/hdphoto8.wdp"/><Relationship Id="rId14" Type="http://schemas.openxmlformats.org/officeDocument/2006/relationships/oleObject" Target="../embeddings/oleObject2.bin"/></Relationships>
</file>

<file path=ppt/slides/_rels/slide3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2.xml"/><Relationship Id="rId7" Type="http://schemas.openxmlformats.org/officeDocument/2006/relationships/hyperlink" Target="https://keepingwellnel.nhs.uk/" TargetMode="Externa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jpeg"/><Relationship Id="rId5" Type="http://schemas.openxmlformats.org/officeDocument/2006/relationships/image" Target="../media/image57.png"/><Relationship Id="rId10" Type="http://schemas.openxmlformats.org/officeDocument/2006/relationships/image" Target="../media/image8.jpeg"/><Relationship Id="rId4" Type="http://schemas.openxmlformats.org/officeDocument/2006/relationships/notesSlide" Target="../notesSlides/notesSlide32.xml"/><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1.png"/><Relationship Id="rId7" Type="http://schemas.microsoft.com/office/2007/relationships/hdphoto" Target="../media/hdphoto9.wdp"/><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microsoft.com/office/2007/relationships/hdphoto" Target="../media/hdphoto8.wdp"/><Relationship Id="rId9" Type="http://schemas.openxmlformats.org/officeDocument/2006/relationships/image" Target="../media/image25.jpg"/></Relationships>
</file>

<file path=ppt/slides/_rels/slide5.xml.rels><?xml version="1.0" encoding="UTF-8" standalone="yes"?>
<Relationships xmlns="http://schemas.openxmlformats.org/package/2006/relationships"><Relationship Id="rId8" Type="http://schemas.microsoft.com/office/2007/relationships/hdphoto" Target="../media/hdphoto11.wdp"/><Relationship Id="rId3" Type="http://schemas.openxmlformats.org/officeDocument/2006/relationships/image" Target="../media/image26.png"/><Relationship Id="rId7"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8.png"/><Relationship Id="rId5" Type="http://schemas.microsoft.com/office/2007/relationships/hdphoto" Target="../media/hdphoto10.wdp"/><Relationship Id="rId4" Type="http://schemas.openxmlformats.org/officeDocument/2006/relationships/image" Target="../media/image27.png"/><Relationship Id="rId9" Type="http://schemas.openxmlformats.org/officeDocument/2006/relationships/image" Target="../media/image30.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8" Type="http://schemas.microsoft.com/office/2007/relationships/hdphoto" Target="../media/hdphoto14.wdp"/><Relationship Id="rId13" Type="http://schemas.openxmlformats.org/officeDocument/2006/relationships/image" Target="../media/image36.png"/><Relationship Id="rId18" Type="http://schemas.microsoft.com/office/2007/relationships/hdphoto" Target="../media/hdphoto19.wdp"/><Relationship Id="rId26" Type="http://schemas.microsoft.com/office/2007/relationships/hdphoto" Target="../media/hdphoto23.wdp"/><Relationship Id="rId3" Type="http://schemas.openxmlformats.org/officeDocument/2006/relationships/image" Target="../media/image31.png"/><Relationship Id="rId21" Type="http://schemas.openxmlformats.org/officeDocument/2006/relationships/image" Target="../media/image40.png"/><Relationship Id="rId7" Type="http://schemas.openxmlformats.org/officeDocument/2006/relationships/image" Target="../media/image33.png"/><Relationship Id="rId12" Type="http://schemas.microsoft.com/office/2007/relationships/hdphoto" Target="../media/hdphoto16.wdp"/><Relationship Id="rId17" Type="http://schemas.openxmlformats.org/officeDocument/2006/relationships/image" Target="../media/image38.png"/><Relationship Id="rId25" Type="http://schemas.openxmlformats.org/officeDocument/2006/relationships/image" Target="../media/image42.png"/><Relationship Id="rId2" Type="http://schemas.openxmlformats.org/officeDocument/2006/relationships/notesSlide" Target="../notesSlides/notesSlide7.xml"/><Relationship Id="rId16" Type="http://schemas.microsoft.com/office/2007/relationships/hdphoto" Target="../media/hdphoto18.wdp"/><Relationship Id="rId20" Type="http://schemas.microsoft.com/office/2007/relationships/hdphoto" Target="../media/hdphoto20.wdp"/><Relationship Id="rId29" Type="http://schemas.openxmlformats.org/officeDocument/2006/relationships/image" Target="../media/image44.jpg"/><Relationship Id="rId1" Type="http://schemas.openxmlformats.org/officeDocument/2006/relationships/slideLayout" Target="../slideLayouts/slideLayout1.xml"/><Relationship Id="rId6" Type="http://schemas.microsoft.com/office/2007/relationships/hdphoto" Target="../media/hdphoto13.wdp"/><Relationship Id="rId11" Type="http://schemas.openxmlformats.org/officeDocument/2006/relationships/image" Target="../media/image35.png"/><Relationship Id="rId24" Type="http://schemas.microsoft.com/office/2007/relationships/hdphoto" Target="../media/hdphoto22.wdp"/><Relationship Id="rId5" Type="http://schemas.openxmlformats.org/officeDocument/2006/relationships/image" Target="../media/image32.png"/><Relationship Id="rId15" Type="http://schemas.openxmlformats.org/officeDocument/2006/relationships/image" Target="../media/image37.png"/><Relationship Id="rId23" Type="http://schemas.openxmlformats.org/officeDocument/2006/relationships/image" Target="../media/image41.png"/><Relationship Id="rId28" Type="http://schemas.microsoft.com/office/2007/relationships/hdphoto" Target="../media/hdphoto24.wdp"/><Relationship Id="rId10" Type="http://schemas.microsoft.com/office/2007/relationships/hdphoto" Target="../media/hdphoto15.wdp"/><Relationship Id="rId19" Type="http://schemas.openxmlformats.org/officeDocument/2006/relationships/image" Target="../media/image39.png"/><Relationship Id="rId4" Type="http://schemas.microsoft.com/office/2007/relationships/hdphoto" Target="../media/hdphoto12.wdp"/><Relationship Id="rId9" Type="http://schemas.openxmlformats.org/officeDocument/2006/relationships/image" Target="../media/image34.png"/><Relationship Id="rId14" Type="http://schemas.microsoft.com/office/2007/relationships/hdphoto" Target="../media/hdphoto17.wdp"/><Relationship Id="rId22" Type="http://schemas.microsoft.com/office/2007/relationships/hdphoto" Target="../media/hdphoto21.wdp"/><Relationship Id="rId27" Type="http://schemas.openxmlformats.org/officeDocument/2006/relationships/image" Target="../media/image43.png"/><Relationship Id="rId30" Type="http://schemas.openxmlformats.org/officeDocument/2006/relationships/image" Target="../media/image45.jpg"/></Relationships>
</file>

<file path=ppt/slides/_rels/slide8.xml.rels><?xml version="1.0" encoding="UTF-8" standalone="yes"?>
<Relationships xmlns="http://schemas.openxmlformats.org/package/2006/relationships"><Relationship Id="rId8" Type="http://schemas.openxmlformats.org/officeDocument/2006/relationships/hyperlink" Target="https://www.pngall.com/applause-png" TargetMode="External"/><Relationship Id="rId3" Type="http://schemas.openxmlformats.org/officeDocument/2006/relationships/image" Target="../media/image1.png"/><Relationship Id="rId7" Type="http://schemas.openxmlformats.org/officeDocument/2006/relationships/image" Target="../media/image4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1.png"/><Relationship Id="rId7" Type="http://schemas.openxmlformats.org/officeDocument/2006/relationships/image" Target="../media/image4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png"/><Relationship Id="rId10" Type="http://schemas.openxmlformats.org/officeDocument/2006/relationships/hyperlink" Target="https://www.pngall.com/applause-png" TargetMode="External"/><Relationship Id="rId4" Type="http://schemas.microsoft.com/office/2007/relationships/hdphoto" Target="../media/hdphoto1.wdp"/><Relationship Id="rId9" Type="http://schemas.openxmlformats.org/officeDocument/2006/relationships/image" Target="../media/image4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508008" y="479026"/>
            <a:ext cx="8208480" cy="1446550"/>
          </a:xfrm>
          <a:prstGeom prst="rect">
            <a:avLst/>
          </a:prstGeom>
          <a:noFill/>
        </p:spPr>
        <p:txBody>
          <a:bodyPr wrap="square" rtlCol="0">
            <a:spAutoFit/>
          </a:bodyPr>
          <a:lstStyle/>
          <a:p>
            <a:r>
              <a:rPr lang="en-US" sz="4400" b="1" dirty="0">
                <a:solidFill>
                  <a:srgbClr val="0060A8"/>
                </a:solidFill>
                <a:latin typeface="+mj-lt"/>
                <a:cs typeface="Arial Bold"/>
              </a:rPr>
              <a:t>Tower Hamlets Together </a:t>
            </a:r>
          </a:p>
          <a:p>
            <a:r>
              <a:rPr lang="en-US" sz="4400" b="1" dirty="0">
                <a:solidFill>
                  <a:srgbClr val="0060A8"/>
                </a:solidFill>
                <a:latin typeface="+mj-lt"/>
                <a:cs typeface="Arial Bold"/>
              </a:rPr>
              <a:t>Integrated Care Awards 2023</a:t>
            </a:r>
          </a:p>
        </p:txBody>
      </p:sp>
      <p:sp>
        <p:nvSpPr>
          <p:cNvPr id="15" name="TextBox 14"/>
          <p:cNvSpPr txBox="1"/>
          <p:nvPr/>
        </p:nvSpPr>
        <p:spPr>
          <a:xfrm>
            <a:off x="519417" y="1967744"/>
            <a:ext cx="7967760" cy="369332"/>
          </a:xfrm>
          <a:prstGeom prst="rect">
            <a:avLst/>
          </a:prstGeom>
          <a:noFill/>
        </p:spPr>
        <p:txBody>
          <a:bodyPr wrap="square" rtlCol="0">
            <a:spAutoFit/>
          </a:bodyPr>
          <a:lstStyle/>
          <a:p>
            <a:r>
              <a:rPr lang="en-US" dirty="0">
                <a:solidFill>
                  <a:srgbClr val="575756"/>
                </a:solidFill>
                <a:latin typeface="Arial" panose="020B0604020202020204" pitchFamily="34" charset="0"/>
                <a:cs typeface="Arial" panose="020B0604020202020204" pitchFamily="34" charset="0"/>
              </a:rPr>
              <a:t>7</a:t>
            </a:r>
            <a:r>
              <a:rPr lang="en-US" baseline="30000" dirty="0">
                <a:solidFill>
                  <a:srgbClr val="575756"/>
                </a:solidFill>
                <a:latin typeface="Arial" panose="020B0604020202020204" pitchFamily="34" charset="0"/>
                <a:cs typeface="Arial" panose="020B0604020202020204" pitchFamily="34" charset="0"/>
              </a:rPr>
              <a:t>th</a:t>
            </a:r>
            <a:r>
              <a:rPr lang="en-US" dirty="0">
                <a:solidFill>
                  <a:srgbClr val="575756"/>
                </a:solidFill>
                <a:latin typeface="Arial" panose="020B0604020202020204" pitchFamily="34" charset="0"/>
                <a:cs typeface="Arial" panose="020B0604020202020204" pitchFamily="34" charset="0"/>
              </a:rPr>
              <a:t> December 2023 hosted by The Tower Hamlets Together Partners</a:t>
            </a:r>
            <a:endParaRPr lang="en-US"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9" name="Picture 8" descr="THT logo.jpg"/>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911055" y="118380"/>
            <a:ext cx="3280945" cy="2782084"/>
          </a:xfrm>
          <a:prstGeom prst="rect">
            <a:avLst/>
          </a:prstGeom>
        </p:spPr>
      </p:pic>
      <p:sp>
        <p:nvSpPr>
          <p:cNvPr id="3" name="TextBox 2"/>
          <p:cNvSpPr txBox="1"/>
          <p:nvPr/>
        </p:nvSpPr>
        <p:spPr>
          <a:xfrm>
            <a:off x="48369" y="6286144"/>
            <a:ext cx="4828886" cy="369332"/>
          </a:xfrm>
          <a:prstGeom prst="rect">
            <a:avLst/>
          </a:prstGeom>
          <a:noFill/>
        </p:spPr>
        <p:txBody>
          <a:bodyPr wrap="none" rtlCol="0">
            <a:spAutoFit/>
          </a:bodyPr>
          <a:lstStyle/>
          <a:p>
            <a:r>
              <a:rPr lang="en-GB" dirty="0">
                <a:solidFill>
                  <a:srgbClr val="0090C3"/>
                </a:solidFill>
              </a:rPr>
              <a:t>www.towerhamletstogether.com    #TH2GETHER</a:t>
            </a:r>
          </a:p>
        </p:txBody>
      </p:sp>
      <p:sp>
        <p:nvSpPr>
          <p:cNvPr id="4" name="Rectangle 3"/>
          <p:cNvSpPr/>
          <p:nvPr/>
        </p:nvSpPr>
        <p:spPr>
          <a:xfrm>
            <a:off x="0" y="6018506"/>
            <a:ext cx="12192000" cy="45719"/>
          </a:xfrm>
          <a:prstGeom prst="rect">
            <a:avLst/>
          </a:prstGeom>
          <a:solidFill>
            <a:srgbClr val="0060A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900464"/>
            <a:ext cx="12192000" cy="3118042"/>
          </a:xfrm>
          <a:prstGeom prst="rect">
            <a:avLst/>
          </a:prstGeom>
        </p:spPr>
      </p:pic>
      <p:pic>
        <p:nvPicPr>
          <p:cNvPr id="2" name="Kool-And-The-Gang-Celebration">
            <a:hlinkClick r:id="" action="ppaction://media"/>
          </p:cNvPr>
          <p:cNvPicPr>
            <a:picLocks noChangeAspect="1"/>
          </p:cNvPicPr>
          <p:nvPr>
            <a:audioFile r:link="rId1"/>
            <p:extLst>
              <p:ext uri="{DAA4B4D4-6D71-4841-9C94-3DE7FCFB9230}">
                <p14:media xmlns:p14="http://schemas.microsoft.com/office/powerpoint/2010/main" r:embed="rId2">
                  <p14:trim end="123319.3061"/>
                  <p14:fade in="7000" out="13000"/>
                </p14:media>
              </p:ext>
            </p:extLst>
          </p:nvPr>
        </p:nvPicPr>
        <p:blipFill>
          <a:blip r:embed="rId7"/>
          <a:stretch>
            <a:fillRect/>
          </a:stretch>
        </p:blipFill>
        <p:spPr>
          <a:xfrm>
            <a:off x="274754" y="5503559"/>
            <a:ext cx="466507" cy="466507"/>
          </a:xfrm>
          <a:prstGeom prst="rect">
            <a:avLst/>
          </a:prstGeom>
        </p:spPr>
      </p:pic>
      <p:pic>
        <p:nvPicPr>
          <p:cNvPr id="10" name="Picture 9">
            <a:extLst>
              <a:ext uri="{FF2B5EF4-FFF2-40B4-BE49-F238E27FC236}">
                <a16:creationId xmlns:a16="http://schemas.microsoft.com/office/drawing/2014/main" id="{827C866E-E5B4-4FEA-A3DC-F98861D80BD6}"/>
              </a:ext>
            </a:extLst>
          </p:cNvPr>
          <p:cNvPicPr/>
          <p:nvPr/>
        </p:nvPicPr>
        <p:blipFill rotWithShape="1">
          <a:blip r:embed="rId8">
            <a:extLst>
              <a:ext uri="{28A0092B-C50C-407E-A947-70E740481C1C}">
                <a14:useLocalDpi xmlns:a14="http://schemas.microsoft.com/office/drawing/2010/main" val="0"/>
              </a:ext>
            </a:extLst>
          </a:blip>
          <a:srcRect t="16107" b="16443"/>
          <a:stretch/>
        </p:blipFill>
        <p:spPr bwMode="auto">
          <a:xfrm>
            <a:off x="5088619" y="6212086"/>
            <a:ext cx="5579882" cy="571557"/>
          </a:xfrm>
          <a:prstGeom prst="rect">
            <a:avLst/>
          </a:prstGeom>
          <a:noFill/>
          <a:ln>
            <a:no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18009049-2459-473E-A255-D35C623107DD}"/>
              </a:ext>
            </a:extLst>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593853" y="6299885"/>
            <a:ext cx="1458603" cy="364389"/>
          </a:xfrm>
          <a:prstGeom prst="rect">
            <a:avLst/>
          </a:prstGeom>
          <a:noFill/>
          <a:ln>
            <a:noFill/>
          </a:ln>
        </p:spPr>
      </p:pic>
    </p:spTree>
    <p:extLst>
      <p:ext uri="{BB962C8B-B14F-4D97-AF65-F5344CB8AC3E}">
        <p14:creationId xmlns:p14="http://schemas.microsoft.com/office/powerpoint/2010/main" val="823418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010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3636">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61846" y="328372"/>
            <a:ext cx="10681546" cy="646331"/>
          </a:xfrm>
          <a:prstGeom prst="rect">
            <a:avLst/>
          </a:prstGeom>
          <a:noFill/>
        </p:spPr>
        <p:txBody>
          <a:bodyPr wrap="square" rtlCol="0">
            <a:spAutoFit/>
          </a:bodyPr>
          <a:lstStyle/>
          <a:p>
            <a:pPr algn="ctr"/>
            <a:r>
              <a:rPr lang="en-GB" sz="3600" b="1" dirty="0">
                <a:solidFill>
                  <a:srgbClr val="0070C0"/>
                </a:solidFill>
                <a:latin typeface="+mj-lt"/>
                <a:ea typeface="Calibri" panose="020F0502020204030204" pitchFamily="34" charset="0"/>
                <a:cs typeface="Arial Bold" panose="020B0704020202020204" pitchFamily="34" charset="0"/>
              </a:rPr>
              <a:t>Joint Winners for Shape Shifter Award goes to..</a:t>
            </a:r>
            <a:endParaRPr lang="en-US" sz="3600" b="1" dirty="0">
              <a:solidFill>
                <a:srgbClr val="0060A8"/>
              </a:solidFill>
              <a:latin typeface="+mj-lt"/>
              <a:cs typeface="Arial Bold" panose="020B0704020202020204" pitchFamily="34" charset="0"/>
            </a:endParaRPr>
          </a:p>
        </p:txBody>
      </p:sp>
      <p:pic>
        <p:nvPicPr>
          <p:cNvPr id="23" name="Picture 22" descr="Assets_THT-17.jpg"/>
          <p:cNvPicPr>
            <a:picLocks noChangeAspect="1"/>
          </p:cNvPicPr>
          <p:nvPr/>
        </p:nvPicPr>
        <p:blipFill rotWithShape="1">
          <a:blip r:embed="rId3" cstate="screen">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a:ext>
            </a:extLst>
          </a:blip>
          <a:srcRect l="23725" t="32922" r="19413" b="45213"/>
          <a:stretch/>
        </p:blipFill>
        <p:spPr>
          <a:xfrm>
            <a:off x="10359546" y="1117388"/>
            <a:ext cx="1382712" cy="745886"/>
          </a:xfrm>
          <a:prstGeom prst="rect">
            <a:avLst/>
          </a:prstGeom>
        </p:spPr>
      </p:pic>
      <p:sp>
        <p:nvSpPr>
          <p:cNvPr id="28" name="Rectangle 27"/>
          <p:cNvSpPr/>
          <p:nvPr/>
        </p:nvSpPr>
        <p:spPr>
          <a:xfrm>
            <a:off x="0" y="6730200"/>
            <a:ext cx="12192000" cy="120698"/>
          </a:xfrm>
          <a:prstGeom prst="rect">
            <a:avLst/>
          </a:prstGeom>
          <a:solidFill>
            <a:srgbClr val="0060A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90C95FF1-5C41-42A7-AEB3-EC3767C25CE8}"/>
              </a:ext>
            </a:extLst>
          </p:cNvPr>
          <p:cNvSpPr txBox="1"/>
          <p:nvPr/>
        </p:nvSpPr>
        <p:spPr>
          <a:xfrm>
            <a:off x="8129017" y="1795259"/>
            <a:ext cx="3944522" cy="3908762"/>
          </a:xfrm>
          <a:prstGeom prst="rect">
            <a:avLst/>
          </a:prstGeom>
          <a:noFill/>
        </p:spPr>
        <p:txBody>
          <a:bodyPr wrap="square" rtlCol="0">
            <a:spAutoFit/>
          </a:bodyPr>
          <a:lstStyle/>
          <a:p>
            <a:pPr algn="r"/>
            <a:r>
              <a:rPr lang="en-GB" sz="2400" dirty="0">
                <a:solidFill>
                  <a:srgbClr val="00B050"/>
                </a:solidFill>
              </a:rPr>
              <a:t>Nominator Rajkumari Peck’s</a:t>
            </a:r>
            <a:r>
              <a:rPr lang="en-GB" sz="2400" dirty="0"/>
              <a:t> </a:t>
            </a:r>
            <a:r>
              <a:rPr lang="en-GB" sz="2400" dirty="0">
                <a:solidFill>
                  <a:srgbClr val="00B050"/>
                </a:solidFill>
              </a:rPr>
              <a:t>comments include</a:t>
            </a:r>
            <a:r>
              <a:rPr lang="en-GB" sz="2000" dirty="0">
                <a:solidFill>
                  <a:srgbClr val="00B050"/>
                </a:solidFill>
              </a:rPr>
              <a:t>.. </a:t>
            </a:r>
            <a:r>
              <a:rPr lang="en-GB" sz="2000" i="1" dirty="0"/>
              <a:t>“Saleha is very flexible and she is very reliable and goes the extra mile for the parents/guardians for our service She listens and communicates well with people so that they feel their needs are heard and understood. Thank you Saleha for your consistent hard work and dedication to the Paediatric Continence Service.”</a:t>
            </a:r>
          </a:p>
        </p:txBody>
      </p:sp>
      <p:sp>
        <p:nvSpPr>
          <p:cNvPr id="4" name="TextBox 3">
            <a:extLst>
              <a:ext uri="{FF2B5EF4-FFF2-40B4-BE49-F238E27FC236}">
                <a16:creationId xmlns:a16="http://schemas.microsoft.com/office/drawing/2014/main" id="{65DE8D39-3660-498B-85FE-F854399EA579}"/>
              </a:ext>
            </a:extLst>
          </p:cNvPr>
          <p:cNvSpPr txBox="1"/>
          <p:nvPr/>
        </p:nvSpPr>
        <p:spPr>
          <a:xfrm>
            <a:off x="110836" y="1096782"/>
            <a:ext cx="12081164" cy="1261884"/>
          </a:xfrm>
          <a:prstGeom prst="rect">
            <a:avLst/>
          </a:prstGeom>
          <a:noFill/>
        </p:spPr>
        <p:txBody>
          <a:bodyPr wrap="square" rtlCol="0">
            <a:spAutoFit/>
          </a:bodyPr>
          <a:lstStyle/>
          <a:p>
            <a:pPr algn="ctr"/>
            <a:r>
              <a:rPr lang="en-GB" sz="3800" b="1" dirty="0">
                <a:solidFill>
                  <a:srgbClr val="0070C0"/>
                </a:solidFill>
                <a:cs typeface="Arial Bold" panose="020B0704020202020204" pitchFamily="34" charset="0"/>
              </a:rPr>
              <a:t>Auzufa Choudhury, Ayfiya Begum Samad &amp; </a:t>
            </a:r>
            <a:r>
              <a:rPr lang="en-GB" sz="3800" b="1" dirty="0">
                <a:solidFill>
                  <a:srgbClr val="0070C0"/>
                </a:solidFill>
              </a:rPr>
              <a:t>Saleha Uddin</a:t>
            </a:r>
          </a:p>
          <a:p>
            <a:pPr algn="ctr"/>
            <a:r>
              <a:rPr lang="en-GB" sz="3800" b="1" dirty="0">
                <a:solidFill>
                  <a:srgbClr val="0070C0"/>
                </a:solidFill>
                <a:cs typeface="Arial Bold" panose="020B0704020202020204" pitchFamily="34" charset="0"/>
              </a:rPr>
              <a:t>GP Care Group</a:t>
            </a:r>
          </a:p>
        </p:txBody>
      </p:sp>
      <p:sp>
        <p:nvSpPr>
          <p:cNvPr id="2" name="TextBox 1">
            <a:extLst>
              <a:ext uri="{FF2B5EF4-FFF2-40B4-BE49-F238E27FC236}">
                <a16:creationId xmlns:a16="http://schemas.microsoft.com/office/drawing/2014/main" id="{CF27095A-1B69-4584-A1FD-0DE5CCB3F0AA}"/>
              </a:ext>
            </a:extLst>
          </p:cNvPr>
          <p:cNvSpPr txBox="1"/>
          <p:nvPr/>
        </p:nvSpPr>
        <p:spPr>
          <a:xfrm>
            <a:off x="261846" y="6301417"/>
            <a:ext cx="3788229" cy="369332"/>
          </a:xfrm>
          <a:prstGeom prst="rect">
            <a:avLst/>
          </a:prstGeom>
          <a:noFill/>
        </p:spPr>
        <p:txBody>
          <a:bodyPr wrap="square" rtlCol="0">
            <a:spAutoFit/>
          </a:bodyPr>
          <a:lstStyle/>
          <a:p>
            <a:r>
              <a:rPr lang="en-GB" i="1" dirty="0"/>
              <a:t>A FEW WORDS FROM THE WINNERS?</a:t>
            </a:r>
          </a:p>
        </p:txBody>
      </p:sp>
      <p:sp>
        <p:nvSpPr>
          <p:cNvPr id="8" name="TextBox 7">
            <a:extLst>
              <a:ext uri="{FF2B5EF4-FFF2-40B4-BE49-F238E27FC236}">
                <a16:creationId xmlns:a16="http://schemas.microsoft.com/office/drawing/2014/main" id="{C2631F61-AC0D-4273-856A-DFCE2E1A3836}"/>
              </a:ext>
            </a:extLst>
          </p:cNvPr>
          <p:cNvSpPr txBox="1"/>
          <p:nvPr/>
        </p:nvSpPr>
        <p:spPr>
          <a:xfrm>
            <a:off x="66262" y="2253103"/>
            <a:ext cx="3944522" cy="2985433"/>
          </a:xfrm>
          <a:prstGeom prst="rect">
            <a:avLst/>
          </a:prstGeom>
          <a:noFill/>
        </p:spPr>
        <p:txBody>
          <a:bodyPr wrap="square" rtlCol="0">
            <a:spAutoFit/>
          </a:bodyPr>
          <a:lstStyle/>
          <a:p>
            <a:r>
              <a:rPr lang="en-GB" sz="2400" dirty="0">
                <a:solidFill>
                  <a:srgbClr val="00B050"/>
                </a:solidFill>
              </a:rPr>
              <a:t>Nominator Nilufa Yasmin’s comments include.. </a:t>
            </a:r>
            <a:r>
              <a:rPr lang="en-GB" sz="2000" i="1" dirty="0"/>
              <a:t>“Auzufa has been in Advocacy for 14 years+ and is excellent at her job, she is very hardworking, fast and efficient. She deals with any queries promptly and makes sure that the service is running smoothly. I believe Auzufa is an asset to our team.”</a:t>
            </a:r>
            <a:r>
              <a:rPr lang="en-GB" sz="1200" dirty="0"/>
              <a:t>  </a:t>
            </a:r>
          </a:p>
        </p:txBody>
      </p:sp>
      <p:sp>
        <p:nvSpPr>
          <p:cNvPr id="9" name="TextBox 8">
            <a:extLst>
              <a:ext uri="{FF2B5EF4-FFF2-40B4-BE49-F238E27FC236}">
                <a16:creationId xmlns:a16="http://schemas.microsoft.com/office/drawing/2014/main" id="{3923C60A-4D00-41EE-8972-B332389D002F}"/>
              </a:ext>
            </a:extLst>
          </p:cNvPr>
          <p:cNvSpPr txBox="1"/>
          <p:nvPr/>
        </p:nvSpPr>
        <p:spPr>
          <a:xfrm>
            <a:off x="4243292" y="3008208"/>
            <a:ext cx="3944522" cy="3662541"/>
          </a:xfrm>
          <a:prstGeom prst="rect">
            <a:avLst/>
          </a:prstGeom>
          <a:noFill/>
        </p:spPr>
        <p:txBody>
          <a:bodyPr wrap="square" rtlCol="0">
            <a:spAutoFit/>
          </a:bodyPr>
          <a:lstStyle/>
          <a:p>
            <a:pPr algn="just"/>
            <a:r>
              <a:rPr lang="en-GB" sz="2400" dirty="0">
                <a:solidFill>
                  <a:srgbClr val="00B050"/>
                </a:solidFill>
              </a:rPr>
              <a:t>Nominator Urmee Maryam Kaddir Rabbani’s</a:t>
            </a:r>
            <a:r>
              <a:rPr lang="en-GB" sz="2400" dirty="0"/>
              <a:t> </a:t>
            </a:r>
            <a:r>
              <a:rPr lang="en-GB" sz="2400" dirty="0">
                <a:solidFill>
                  <a:srgbClr val="00B050"/>
                </a:solidFill>
              </a:rPr>
              <a:t>comments include.. </a:t>
            </a:r>
            <a:r>
              <a:rPr lang="en-GB" sz="2000" i="1" dirty="0"/>
              <a:t>“Ayfiya has worked in Tower Hamlets for 30 years she has  worked with multidisciplinary teams at present working with THGPCG Advocacy service . She is a good  team player and she is willing to go an extra mile to help / flexible when needed to be in her role to accommodate..” </a:t>
            </a:r>
          </a:p>
        </p:txBody>
      </p:sp>
      <p:pic>
        <p:nvPicPr>
          <p:cNvPr id="10" name="Graphic 35" descr="Trophy">
            <a:extLst>
              <a:ext uri="{FF2B5EF4-FFF2-40B4-BE49-F238E27FC236}">
                <a16:creationId xmlns:a16="http://schemas.microsoft.com/office/drawing/2014/main" id="{D9A0D245-B4E4-4B76-9C8E-2DB6BA9BE6CE}"/>
              </a:ext>
            </a:extLst>
          </p:cNvPr>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721462" y="6013524"/>
            <a:ext cx="657225" cy="657225"/>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90577E33-9742-40AF-A041-659D0D413CF0}"/>
              </a:ext>
            </a:extLst>
          </p:cNvPr>
          <p:cNvPicPr>
            <a:picLocks noChangeAspect="1"/>
          </p:cNvPicPr>
          <p:nvPr/>
        </p:nvPicPr>
        <p:blipFill>
          <a:blip r:embed="rId7" cstate="hq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10596399" y="5606678"/>
            <a:ext cx="693985" cy="684099"/>
          </a:xfrm>
          <a:prstGeom prst="rect">
            <a:avLst/>
          </a:prstGeom>
        </p:spPr>
      </p:pic>
    </p:spTree>
    <p:extLst>
      <p:ext uri="{BB962C8B-B14F-4D97-AF65-F5344CB8AC3E}">
        <p14:creationId xmlns:p14="http://schemas.microsoft.com/office/powerpoint/2010/main" val="2138656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1160">
                                          <p:stCondLst>
                                            <p:cond delay="0"/>
                                          </p:stCondLst>
                                        </p:cTn>
                                        <p:tgtEl>
                                          <p:spTgt spid="4">
                                            <p:txEl>
                                              <p:pRg st="0" end="0"/>
                                            </p:txEl>
                                          </p:spTgt>
                                        </p:tgtEl>
                                      </p:cBhvr>
                                    </p:animEffect>
                                    <p:anim calcmode="lin" valueType="num">
                                      <p:cBhvr>
                                        <p:cTn id="8" dur="3644"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9" dur="1328"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0" dur="1328" tmFilter="0, 0; 0.125,0.2665; 0.25,0.4; 0.375,0.465; 0.5,0.5;  0.625,0.535; 0.75,0.6; 0.875,0.7335; 1,1">
                                          <p:stCondLst>
                                            <p:cond delay="1328"/>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1" dur="664" tmFilter="0, 0; 0.125,0.2665; 0.25,0.4; 0.375,0.465; 0.5,0.5;  0.625,0.535; 0.75,0.6; 0.875,0.7335; 1,1">
                                          <p:stCondLst>
                                            <p:cond delay="2648"/>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2" dur="328" tmFilter="0, 0; 0.125,0.2665; 0.25,0.4; 0.375,0.465; 0.5,0.5;  0.625,0.535; 0.75,0.6; 0.875,0.7335; 1,1">
                                          <p:stCondLst>
                                            <p:cond delay="3312"/>
                                          </p:stCondLst>
                                        </p:cTn>
                                        <p:tgtEl>
                                          <p:spTgt spid="4">
                                            <p:txEl>
                                              <p:pRg st="0" end="0"/>
                                            </p:txEl>
                                          </p:spTgt>
                                        </p:tgtEl>
                                        <p:attrNameLst>
                                          <p:attrName>ppt_y</p:attrName>
                                        </p:attrNameLst>
                                      </p:cBhvr>
                                      <p:tavLst>
                                        <p:tav tm="0" fmla="#ppt_y-sin(pi*$)/81">
                                          <p:val>
                                            <p:fltVal val="0"/>
                                          </p:val>
                                        </p:tav>
                                        <p:tav tm="100000">
                                          <p:val>
                                            <p:fltVal val="1"/>
                                          </p:val>
                                        </p:tav>
                                      </p:tavLst>
                                    </p:anim>
                                    <p:animScale>
                                      <p:cBhvr>
                                        <p:cTn id="13" dur="52">
                                          <p:stCondLst>
                                            <p:cond delay="1300"/>
                                          </p:stCondLst>
                                        </p:cTn>
                                        <p:tgtEl>
                                          <p:spTgt spid="4">
                                            <p:txEl>
                                              <p:pRg st="0" end="0"/>
                                            </p:txEl>
                                          </p:spTgt>
                                        </p:tgtEl>
                                      </p:cBhvr>
                                      <p:to x="100000" y="60000"/>
                                    </p:animScale>
                                    <p:animScale>
                                      <p:cBhvr>
                                        <p:cTn id="14" dur="332" decel="50000">
                                          <p:stCondLst>
                                            <p:cond delay="1352"/>
                                          </p:stCondLst>
                                        </p:cTn>
                                        <p:tgtEl>
                                          <p:spTgt spid="4">
                                            <p:txEl>
                                              <p:pRg st="0" end="0"/>
                                            </p:txEl>
                                          </p:spTgt>
                                        </p:tgtEl>
                                      </p:cBhvr>
                                      <p:to x="100000" y="100000"/>
                                    </p:animScale>
                                    <p:animScale>
                                      <p:cBhvr>
                                        <p:cTn id="15" dur="52">
                                          <p:stCondLst>
                                            <p:cond delay="2624"/>
                                          </p:stCondLst>
                                        </p:cTn>
                                        <p:tgtEl>
                                          <p:spTgt spid="4">
                                            <p:txEl>
                                              <p:pRg st="0" end="0"/>
                                            </p:txEl>
                                          </p:spTgt>
                                        </p:tgtEl>
                                      </p:cBhvr>
                                      <p:to x="100000" y="80000"/>
                                    </p:animScale>
                                    <p:animScale>
                                      <p:cBhvr>
                                        <p:cTn id="16" dur="332" decel="50000">
                                          <p:stCondLst>
                                            <p:cond delay="2676"/>
                                          </p:stCondLst>
                                        </p:cTn>
                                        <p:tgtEl>
                                          <p:spTgt spid="4">
                                            <p:txEl>
                                              <p:pRg st="0" end="0"/>
                                            </p:txEl>
                                          </p:spTgt>
                                        </p:tgtEl>
                                      </p:cBhvr>
                                      <p:to x="100000" y="100000"/>
                                    </p:animScale>
                                    <p:animScale>
                                      <p:cBhvr>
                                        <p:cTn id="17" dur="52">
                                          <p:stCondLst>
                                            <p:cond delay="3284"/>
                                          </p:stCondLst>
                                        </p:cTn>
                                        <p:tgtEl>
                                          <p:spTgt spid="4">
                                            <p:txEl>
                                              <p:pRg st="0" end="0"/>
                                            </p:txEl>
                                          </p:spTgt>
                                        </p:tgtEl>
                                      </p:cBhvr>
                                      <p:to x="100000" y="90000"/>
                                    </p:animScale>
                                    <p:animScale>
                                      <p:cBhvr>
                                        <p:cTn id="18" dur="332" decel="50000">
                                          <p:stCondLst>
                                            <p:cond delay="3336"/>
                                          </p:stCondLst>
                                        </p:cTn>
                                        <p:tgtEl>
                                          <p:spTgt spid="4">
                                            <p:txEl>
                                              <p:pRg st="0" end="0"/>
                                            </p:txEl>
                                          </p:spTgt>
                                        </p:tgtEl>
                                      </p:cBhvr>
                                      <p:to x="100000" y="100000"/>
                                    </p:animScale>
                                    <p:animScale>
                                      <p:cBhvr>
                                        <p:cTn id="19" dur="52">
                                          <p:stCondLst>
                                            <p:cond delay="3616"/>
                                          </p:stCondLst>
                                        </p:cTn>
                                        <p:tgtEl>
                                          <p:spTgt spid="4">
                                            <p:txEl>
                                              <p:pRg st="0" end="0"/>
                                            </p:txEl>
                                          </p:spTgt>
                                        </p:tgtEl>
                                      </p:cBhvr>
                                      <p:to x="100000" y="95000"/>
                                    </p:animScale>
                                    <p:animScale>
                                      <p:cBhvr>
                                        <p:cTn id="20" dur="332" decel="50000">
                                          <p:stCondLst>
                                            <p:cond delay="3668"/>
                                          </p:stCondLst>
                                        </p:cTn>
                                        <p:tgtEl>
                                          <p:spTgt spid="4">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wipe(down)">
                                      <p:cBhvr>
                                        <p:cTn id="23" dur="1160">
                                          <p:stCondLst>
                                            <p:cond delay="0"/>
                                          </p:stCondLst>
                                        </p:cTn>
                                        <p:tgtEl>
                                          <p:spTgt spid="4">
                                            <p:txEl>
                                              <p:pRg st="1" end="1"/>
                                            </p:txEl>
                                          </p:spTgt>
                                        </p:tgtEl>
                                      </p:cBhvr>
                                    </p:animEffect>
                                    <p:anim calcmode="lin" valueType="num">
                                      <p:cBhvr>
                                        <p:cTn id="24" dur="3644"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25" dur="1328"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26" dur="1328" tmFilter="0, 0; 0.125,0.2665; 0.25,0.4; 0.375,0.465; 0.5,0.5;  0.625,0.535; 0.75,0.6; 0.875,0.7335; 1,1">
                                          <p:stCondLst>
                                            <p:cond delay="1328"/>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27" dur="664" tmFilter="0, 0; 0.125,0.2665; 0.25,0.4; 0.375,0.465; 0.5,0.5;  0.625,0.535; 0.75,0.6; 0.875,0.7335; 1,1">
                                          <p:stCondLst>
                                            <p:cond delay="2648"/>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28" dur="328" tmFilter="0, 0; 0.125,0.2665; 0.25,0.4; 0.375,0.465; 0.5,0.5;  0.625,0.535; 0.75,0.6; 0.875,0.7335; 1,1">
                                          <p:stCondLst>
                                            <p:cond delay="3312"/>
                                          </p:stCondLst>
                                        </p:cTn>
                                        <p:tgtEl>
                                          <p:spTgt spid="4">
                                            <p:txEl>
                                              <p:pRg st="1" end="1"/>
                                            </p:txEl>
                                          </p:spTgt>
                                        </p:tgtEl>
                                        <p:attrNameLst>
                                          <p:attrName>ppt_y</p:attrName>
                                        </p:attrNameLst>
                                      </p:cBhvr>
                                      <p:tavLst>
                                        <p:tav tm="0" fmla="#ppt_y-sin(pi*$)/81">
                                          <p:val>
                                            <p:fltVal val="0"/>
                                          </p:val>
                                        </p:tav>
                                        <p:tav tm="100000">
                                          <p:val>
                                            <p:fltVal val="1"/>
                                          </p:val>
                                        </p:tav>
                                      </p:tavLst>
                                    </p:anim>
                                    <p:animScale>
                                      <p:cBhvr>
                                        <p:cTn id="29" dur="52">
                                          <p:stCondLst>
                                            <p:cond delay="1300"/>
                                          </p:stCondLst>
                                        </p:cTn>
                                        <p:tgtEl>
                                          <p:spTgt spid="4">
                                            <p:txEl>
                                              <p:pRg st="1" end="1"/>
                                            </p:txEl>
                                          </p:spTgt>
                                        </p:tgtEl>
                                      </p:cBhvr>
                                      <p:to x="100000" y="60000"/>
                                    </p:animScale>
                                    <p:animScale>
                                      <p:cBhvr>
                                        <p:cTn id="30" dur="332" decel="50000">
                                          <p:stCondLst>
                                            <p:cond delay="1352"/>
                                          </p:stCondLst>
                                        </p:cTn>
                                        <p:tgtEl>
                                          <p:spTgt spid="4">
                                            <p:txEl>
                                              <p:pRg st="1" end="1"/>
                                            </p:txEl>
                                          </p:spTgt>
                                        </p:tgtEl>
                                      </p:cBhvr>
                                      <p:to x="100000" y="100000"/>
                                    </p:animScale>
                                    <p:animScale>
                                      <p:cBhvr>
                                        <p:cTn id="31" dur="52">
                                          <p:stCondLst>
                                            <p:cond delay="2624"/>
                                          </p:stCondLst>
                                        </p:cTn>
                                        <p:tgtEl>
                                          <p:spTgt spid="4">
                                            <p:txEl>
                                              <p:pRg st="1" end="1"/>
                                            </p:txEl>
                                          </p:spTgt>
                                        </p:tgtEl>
                                      </p:cBhvr>
                                      <p:to x="100000" y="80000"/>
                                    </p:animScale>
                                    <p:animScale>
                                      <p:cBhvr>
                                        <p:cTn id="32" dur="332" decel="50000">
                                          <p:stCondLst>
                                            <p:cond delay="2676"/>
                                          </p:stCondLst>
                                        </p:cTn>
                                        <p:tgtEl>
                                          <p:spTgt spid="4">
                                            <p:txEl>
                                              <p:pRg st="1" end="1"/>
                                            </p:txEl>
                                          </p:spTgt>
                                        </p:tgtEl>
                                      </p:cBhvr>
                                      <p:to x="100000" y="100000"/>
                                    </p:animScale>
                                    <p:animScale>
                                      <p:cBhvr>
                                        <p:cTn id="33" dur="52">
                                          <p:stCondLst>
                                            <p:cond delay="3284"/>
                                          </p:stCondLst>
                                        </p:cTn>
                                        <p:tgtEl>
                                          <p:spTgt spid="4">
                                            <p:txEl>
                                              <p:pRg st="1" end="1"/>
                                            </p:txEl>
                                          </p:spTgt>
                                        </p:tgtEl>
                                      </p:cBhvr>
                                      <p:to x="100000" y="90000"/>
                                    </p:animScale>
                                    <p:animScale>
                                      <p:cBhvr>
                                        <p:cTn id="34" dur="332" decel="50000">
                                          <p:stCondLst>
                                            <p:cond delay="3336"/>
                                          </p:stCondLst>
                                        </p:cTn>
                                        <p:tgtEl>
                                          <p:spTgt spid="4">
                                            <p:txEl>
                                              <p:pRg st="1" end="1"/>
                                            </p:txEl>
                                          </p:spTgt>
                                        </p:tgtEl>
                                      </p:cBhvr>
                                      <p:to x="100000" y="100000"/>
                                    </p:animScale>
                                    <p:animScale>
                                      <p:cBhvr>
                                        <p:cTn id="35" dur="52">
                                          <p:stCondLst>
                                            <p:cond delay="3616"/>
                                          </p:stCondLst>
                                        </p:cTn>
                                        <p:tgtEl>
                                          <p:spTgt spid="4">
                                            <p:txEl>
                                              <p:pRg st="1" end="1"/>
                                            </p:txEl>
                                          </p:spTgt>
                                        </p:tgtEl>
                                      </p:cBhvr>
                                      <p:to x="100000" y="95000"/>
                                    </p:animScale>
                                    <p:animScale>
                                      <p:cBhvr>
                                        <p:cTn id="36" dur="332" decel="50000">
                                          <p:stCondLst>
                                            <p:cond delay="3668"/>
                                          </p:stCondLst>
                                        </p:cTn>
                                        <p:tgtEl>
                                          <p:spTgt spid="4">
                                            <p:txEl>
                                              <p:pRg st="1" end="1"/>
                                            </p:txEl>
                                          </p:spTgt>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nodeType="clickEffect">
                                  <p:stCondLst>
                                    <p:cond delay="0"/>
                                  </p:stCondLst>
                                  <p:childTnLst>
                                    <p:set>
                                      <p:cBhvr>
                                        <p:cTn id="40" dur="1" fill="hold">
                                          <p:stCondLst>
                                            <p:cond delay="0"/>
                                          </p:stCondLst>
                                        </p:cTn>
                                        <p:tgtEl>
                                          <p:spTgt spid="8">
                                            <p:txEl>
                                              <p:pRg st="0" end="0"/>
                                            </p:txEl>
                                          </p:spTgt>
                                        </p:tgtEl>
                                        <p:attrNameLst>
                                          <p:attrName>style.visibility</p:attrName>
                                        </p:attrNameLst>
                                      </p:cBhvr>
                                      <p:to>
                                        <p:strVal val="visible"/>
                                      </p:to>
                                    </p:set>
                                    <p:anim calcmode="lin" valueType="num">
                                      <p:cBhvr additive="base">
                                        <p:cTn id="41" dur="20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42" dur="20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nodeType="clickEffect">
                                  <p:stCondLst>
                                    <p:cond delay="0"/>
                                  </p:stCondLst>
                                  <p:childTnLst>
                                    <p:set>
                                      <p:cBhvr>
                                        <p:cTn id="46" dur="1" fill="hold">
                                          <p:stCondLst>
                                            <p:cond delay="0"/>
                                          </p:stCondLst>
                                        </p:cTn>
                                        <p:tgtEl>
                                          <p:spTgt spid="5">
                                            <p:txEl>
                                              <p:pRg st="0" end="0"/>
                                            </p:txEl>
                                          </p:spTgt>
                                        </p:tgtEl>
                                        <p:attrNameLst>
                                          <p:attrName>style.visibility</p:attrName>
                                        </p:attrNameLst>
                                      </p:cBhvr>
                                      <p:to>
                                        <p:strVal val="visible"/>
                                      </p:to>
                                    </p:set>
                                    <p:anim calcmode="lin" valueType="num">
                                      <p:cBhvr additive="base">
                                        <p:cTn id="47" dur="20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48" dur="20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9">
                                            <p:txEl>
                                              <p:pRg st="0" end="0"/>
                                            </p:txEl>
                                          </p:spTgt>
                                        </p:tgtEl>
                                        <p:attrNameLst>
                                          <p:attrName>style.visibility</p:attrName>
                                        </p:attrNameLst>
                                      </p:cBhvr>
                                      <p:to>
                                        <p:strVal val="visible"/>
                                      </p:to>
                                    </p:set>
                                    <p:anim calcmode="lin" valueType="num">
                                      <p:cBhvr additive="base">
                                        <p:cTn id="53" dur="20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54" dur="20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8" fill="hold" nodeType="clickEffect">
                                  <p:stCondLst>
                                    <p:cond delay="0"/>
                                  </p:stCondLst>
                                  <p:childTnLst>
                                    <p:set>
                                      <p:cBhvr>
                                        <p:cTn id="58" dur="1" fill="hold">
                                          <p:stCondLst>
                                            <p:cond delay="0"/>
                                          </p:stCondLst>
                                        </p:cTn>
                                        <p:tgtEl>
                                          <p:spTgt spid="2">
                                            <p:txEl>
                                              <p:pRg st="0" end="0"/>
                                            </p:txEl>
                                          </p:spTgt>
                                        </p:tgtEl>
                                        <p:attrNameLst>
                                          <p:attrName>style.visibility</p:attrName>
                                        </p:attrNameLst>
                                      </p:cBhvr>
                                      <p:to>
                                        <p:strVal val="visible"/>
                                      </p:to>
                                    </p:set>
                                    <p:anim calcmode="lin" valueType="num">
                                      <p:cBhvr additive="base">
                                        <p:cTn id="59" dur="20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60" dur="2000" fill="hold"/>
                                        <p:tgtEl>
                                          <p:spTgt spid="2">
                                            <p:txEl>
                                              <p:pRg st="0" end="0"/>
                                            </p:txEl>
                                          </p:spTgt>
                                        </p:tgtEl>
                                        <p:attrNameLst>
                                          <p:attrName>ppt_y</p:attrName>
                                        </p:attrNameLst>
                                      </p:cBhvr>
                                      <p:tavLst>
                                        <p:tav tm="0">
                                          <p:val>
                                            <p:strVal val="#ppt_y"/>
                                          </p:val>
                                        </p:tav>
                                        <p:tav tm="100000">
                                          <p:val>
                                            <p:strVal val="#ppt_y"/>
                                          </p:val>
                                        </p:tav>
                                      </p:tavLst>
                                    </p:anim>
                                  </p:childTnLst>
                                </p:cTn>
                              </p:par>
                              <p:par>
                                <p:cTn id="61" presetID="6" presetClass="entr" presetSubtype="16" fill="hold" nodeType="with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circle(in)">
                                      <p:cBhvr>
                                        <p:cTn id="63"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9366872" y="286495"/>
            <a:ext cx="1576520" cy="821441"/>
            <a:chOff x="8627081" y="671626"/>
            <a:chExt cx="1576520" cy="821441"/>
          </a:xfrm>
        </p:grpSpPr>
        <p:pic>
          <p:nvPicPr>
            <p:cNvPr id="20" name="Picture 19" descr="Assets_THT-16.jpg"/>
            <p:cNvPicPr>
              <a:picLocks noChangeAspect="1"/>
            </p:cNvPicPr>
            <p:nvPr/>
          </p:nvPicPr>
          <p:blipFill rotWithShape="1">
            <a:blip r:embed="rId3" cstate="screen">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a:ext>
              </a:extLst>
            </a:blip>
            <a:srcRect l="19785" t="29350" r="10177" b="48987"/>
            <a:stretch/>
          </p:blipFill>
          <p:spPr>
            <a:xfrm>
              <a:off x="8627081" y="671626"/>
              <a:ext cx="1368968" cy="594016"/>
            </a:xfrm>
            <a:prstGeom prst="rect">
              <a:avLst/>
            </a:prstGeom>
          </p:spPr>
        </p:pic>
        <p:pic>
          <p:nvPicPr>
            <p:cNvPr id="22" name="Picture 21" descr="Assets_THT-17.jpg"/>
            <p:cNvPicPr>
              <a:picLocks noChangeAspect="1"/>
            </p:cNvPicPr>
            <p:nvPr/>
          </p:nvPicPr>
          <p:blipFill rotWithShape="1">
            <a:blip r:embed="rId5" cstate="screen">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a:ext>
              </a:extLst>
            </a:blip>
            <a:srcRect l="23725" t="32922" r="19413" b="45213"/>
            <a:stretch/>
          </p:blipFill>
          <p:spPr>
            <a:xfrm>
              <a:off x="8820889" y="747181"/>
              <a:ext cx="1382712" cy="745886"/>
            </a:xfrm>
            <a:prstGeom prst="rect">
              <a:avLst/>
            </a:prstGeom>
          </p:spPr>
        </p:pic>
      </p:grpSp>
      <p:pic>
        <p:nvPicPr>
          <p:cNvPr id="23" name="Picture 22" descr="Assets_THT-17.jpg"/>
          <p:cNvPicPr>
            <a:picLocks noChangeAspect="1"/>
          </p:cNvPicPr>
          <p:nvPr/>
        </p:nvPicPr>
        <p:blipFill rotWithShape="1">
          <a:blip r:embed="rId5" cstate="screen">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a:ext>
            </a:extLst>
          </a:blip>
          <a:srcRect l="23725" t="32922" r="19413" b="45213"/>
          <a:stretch/>
        </p:blipFill>
        <p:spPr>
          <a:xfrm>
            <a:off x="10359546" y="1117388"/>
            <a:ext cx="1382712" cy="745886"/>
          </a:xfrm>
          <a:prstGeom prst="rect">
            <a:avLst/>
          </a:prstGeom>
        </p:spPr>
      </p:pic>
      <p:sp>
        <p:nvSpPr>
          <p:cNvPr id="28" name="Rectangle 27"/>
          <p:cNvSpPr/>
          <p:nvPr/>
        </p:nvSpPr>
        <p:spPr>
          <a:xfrm>
            <a:off x="0" y="6730200"/>
            <a:ext cx="12192000" cy="120698"/>
          </a:xfrm>
          <a:prstGeom prst="rect">
            <a:avLst/>
          </a:prstGeom>
          <a:solidFill>
            <a:srgbClr val="0060A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7CFDFF99-DEFA-4616-95DB-B856EA485E56}"/>
              </a:ext>
            </a:extLst>
          </p:cNvPr>
          <p:cNvSpPr txBox="1"/>
          <p:nvPr/>
        </p:nvSpPr>
        <p:spPr>
          <a:xfrm>
            <a:off x="1546421" y="2098256"/>
            <a:ext cx="9099157" cy="2431435"/>
          </a:xfrm>
          <a:prstGeom prst="rect">
            <a:avLst/>
          </a:prstGeom>
          <a:noFill/>
        </p:spPr>
        <p:txBody>
          <a:bodyPr wrap="square" rtlCol="0">
            <a:spAutoFit/>
          </a:bodyPr>
          <a:lstStyle/>
          <a:p>
            <a:pPr algn="ctr"/>
            <a:r>
              <a:rPr lang="en-GB" sz="3200" dirty="0"/>
              <a:t>This is for teams and individuals who have shown particular creativity and innovation in developing </a:t>
            </a:r>
          </a:p>
          <a:p>
            <a:pPr algn="ctr"/>
            <a:r>
              <a:rPr lang="en-GB" sz="3200" dirty="0"/>
              <a:t>new ideas to meet the changing needs of a population or workforce over the past year.</a:t>
            </a:r>
            <a:br>
              <a:rPr lang="en-GB" sz="2400" dirty="0"/>
            </a:br>
            <a:endParaRPr lang="en-GB" sz="2400" dirty="0"/>
          </a:p>
        </p:txBody>
      </p:sp>
      <p:sp>
        <p:nvSpPr>
          <p:cNvPr id="12" name="TextBox 11">
            <a:extLst>
              <a:ext uri="{FF2B5EF4-FFF2-40B4-BE49-F238E27FC236}">
                <a16:creationId xmlns:a16="http://schemas.microsoft.com/office/drawing/2014/main" id="{1869CD68-F3D3-4A05-A7A4-A76397D04BD7}"/>
              </a:ext>
            </a:extLst>
          </p:cNvPr>
          <p:cNvSpPr txBox="1"/>
          <p:nvPr/>
        </p:nvSpPr>
        <p:spPr>
          <a:xfrm>
            <a:off x="0" y="424281"/>
            <a:ext cx="11480412" cy="1446550"/>
          </a:xfrm>
          <a:prstGeom prst="rect">
            <a:avLst/>
          </a:prstGeom>
          <a:noFill/>
        </p:spPr>
        <p:txBody>
          <a:bodyPr wrap="square" rtlCol="0">
            <a:spAutoFit/>
          </a:bodyPr>
          <a:lstStyle/>
          <a:p>
            <a:pPr algn="ctr"/>
            <a:r>
              <a:rPr lang="en-GB" sz="4400" b="1" dirty="0">
                <a:solidFill>
                  <a:srgbClr val="0070C0"/>
                </a:solidFill>
                <a:latin typeface="+mj-lt"/>
                <a:cs typeface="Arial Bold" panose="020B0704020202020204" pitchFamily="34" charset="0"/>
              </a:rPr>
              <a:t>The Creative Wizard Award</a:t>
            </a:r>
          </a:p>
          <a:p>
            <a:pPr algn="ctr"/>
            <a:r>
              <a:rPr lang="en-GB" sz="4400" b="1" dirty="0">
                <a:solidFill>
                  <a:srgbClr val="0070C0"/>
                </a:solidFill>
                <a:latin typeface="+mj-lt"/>
                <a:cs typeface="Arial Bold" panose="020B0704020202020204" pitchFamily="34" charset="0"/>
              </a:rPr>
              <a:t>Creativity and Innovation</a:t>
            </a:r>
            <a:endParaRPr lang="en-US" sz="4400" b="1" dirty="0">
              <a:solidFill>
                <a:srgbClr val="0070C0"/>
              </a:solidFill>
              <a:latin typeface="+mj-lt"/>
              <a:cs typeface="Arial Bold" panose="020B0704020202020204" pitchFamily="34" charset="0"/>
            </a:endParaRPr>
          </a:p>
        </p:txBody>
      </p:sp>
    </p:spTree>
    <p:extLst>
      <p:ext uri="{BB962C8B-B14F-4D97-AF65-F5344CB8AC3E}">
        <p14:creationId xmlns:p14="http://schemas.microsoft.com/office/powerpoint/2010/main" val="1229605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61846" y="379567"/>
            <a:ext cx="10473994" cy="1446550"/>
          </a:xfrm>
          <a:prstGeom prst="rect">
            <a:avLst/>
          </a:prstGeom>
          <a:noFill/>
        </p:spPr>
        <p:txBody>
          <a:bodyPr wrap="square" rtlCol="0">
            <a:spAutoFit/>
          </a:bodyPr>
          <a:lstStyle/>
          <a:p>
            <a:pPr algn="ctr"/>
            <a:r>
              <a:rPr lang="en-GB" sz="4400" b="1" dirty="0">
                <a:solidFill>
                  <a:srgbClr val="0070C0"/>
                </a:solidFill>
                <a:latin typeface="+mj-lt"/>
                <a:ea typeface="Calibri" panose="020F0502020204030204" pitchFamily="34" charset="0"/>
                <a:cs typeface="Arial Bold" panose="020B0704020202020204" pitchFamily="34" charset="0"/>
              </a:rPr>
              <a:t>Nominees for </a:t>
            </a:r>
          </a:p>
          <a:p>
            <a:pPr algn="ctr"/>
            <a:r>
              <a:rPr lang="en-GB" sz="4400" b="1" dirty="0">
                <a:solidFill>
                  <a:srgbClr val="0070C0"/>
                </a:solidFill>
                <a:latin typeface="+mj-lt"/>
                <a:cs typeface="Arial Bold" panose="020B0704020202020204" pitchFamily="34" charset="0"/>
              </a:rPr>
              <a:t>Creative Wizard Award </a:t>
            </a:r>
            <a:r>
              <a:rPr lang="en-GB" sz="4400" b="1" dirty="0">
                <a:solidFill>
                  <a:srgbClr val="0070C0"/>
                </a:solidFill>
                <a:latin typeface="+mj-lt"/>
                <a:ea typeface="Calibri" panose="020F0502020204030204" pitchFamily="34" charset="0"/>
                <a:cs typeface="Arial Bold" panose="020B0704020202020204" pitchFamily="34" charset="0"/>
              </a:rPr>
              <a:t>are..</a:t>
            </a:r>
            <a:endParaRPr lang="en-US" sz="4400" b="1" dirty="0">
              <a:solidFill>
                <a:srgbClr val="0060A8"/>
              </a:solidFill>
              <a:latin typeface="+mj-lt"/>
              <a:cs typeface="Arial Bold" panose="020B0704020202020204" pitchFamily="34" charset="0"/>
            </a:endParaRPr>
          </a:p>
        </p:txBody>
      </p:sp>
      <p:grpSp>
        <p:nvGrpSpPr>
          <p:cNvPr id="27" name="Group 26"/>
          <p:cNvGrpSpPr/>
          <p:nvPr/>
        </p:nvGrpSpPr>
        <p:grpSpPr>
          <a:xfrm>
            <a:off x="9366872" y="286495"/>
            <a:ext cx="1576520" cy="821441"/>
            <a:chOff x="8627081" y="671626"/>
            <a:chExt cx="1576520" cy="821441"/>
          </a:xfrm>
        </p:grpSpPr>
        <p:pic>
          <p:nvPicPr>
            <p:cNvPr id="20" name="Picture 19" descr="Assets_THT-16.jpg"/>
            <p:cNvPicPr>
              <a:picLocks noChangeAspect="1"/>
            </p:cNvPicPr>
            <p:nvPr/>
          </p:nvPicPr>
          <p:blipFill rotWithShape="1">
            <a:blip r:embed="rId3" cstate="screen">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a:ext>
              </a:extLst>
            </a:blip>
            <a:srcRect l="19785" t="29350" r="10177" b="48987"/>
            <a:stretch/>
          </p:blipFill>
          <p:spPr>
            <a:xfrm>
              <a:off x="8627081" y="671626"/>
              <a:ext cx="1368968" cy="594016"/>
            </a:xfrm>
            <a:prstGeom prst="rect">
              <a:avLst/>
            </a:prstGeom>
          </p:spPr>
        </p:pic>
        <p:pic>
          <p:nvPicPr>
            <p:cNvPr id="22" name="Picture 21" descr="Assets_THT-17.jpg"/>
            <p:cNvPicPr>
              <a:picLocks noChangeAspect="1"/>
            </p:cNvPicPr>
            <p:nvPr/>
          </p:nvPicPr>
          <p:blipFill rotWithShape="1">
            <a:blip r:embed="rId5" cstate="screen">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a:ext>
              </a:extLst>
            </a:blip>
            <a:srcRect l="23725" t="32922" r="19413" b="45213"/>
            <a:stretch/>
          </p:blipFill>
          <p:spPr>
            <a:xfrm>
              <a:off x="8820889" y="747181"/>
              <a:ext cx="1382712" cy="745886"/>
            </a:xfrm>
            <a:prstGeom prst="rect">
              <a:avLst/>
            </a:prstGeom>
          </p:spPr>
        </p:pic>
      </p:grpSp>
      <p:pic>
        <p:nvPicPr>
          <p:cNvPr id="23" name="Picture 22" descr="Assets_THT-17.jpg"/>
          <p:cNvPicPr>
            <a:picLocks noChangeAspect="1"/>
          </p:cNvPicPr>
          <p:nvPr/>
        </p:nvPicPr>
        <p:blipFill rotWithShape="1">
          <a:blip r:embed="rId5" cstate="screen">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a:ext>
            </a:extLst>
          </a:blip>
          <a:srcRect l="23725" t="32922" r="19413" b="45213"/>
          <a:stretch/>
        </p:blipFill>
        <p:spPr>
          <a:xfrm>
            <a:off x="10359546" y="1117388"/>
            <a:ext cx="1382712" cy="745886"/>
          </a:xfrm>
          <a:prstGeom prst="rect">
            <a:avLst/>
          </a:prstGeom>
        </p:spPr>
      </p:pic>
      <p:sp>
        <p:nvSpPr>
          <p:cNvPr id="28" name="Rectangle 27"/>
          <p:cNvSpPr/>
          <p:nvPr/>
        </p:nvSpPr>
        <p:spPr>
          <a:xfrm>
            <a:off x="0" y="6730200"/>
            <a:ext cx="12192000" cy="120698"/>
          </a:xfrm>
          <a:prstGeom prst="rect">
            <a:avLst/>
          </a:prstGeom>
          <a:solidFill>
            <a:srgbClr val="0060A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D2EC4F12-A0A3-4775-AF80-96FD0DF1B7AF}"/>
              </a:ext>
            </a:extLst>
          </p:cNvPr>
          <p:cNvSpPr txBox="1"/>
          <p:nvPr/>
        </p:nvSpPr>
        <p:spPr>
          <a:xfrm>
            <a:off x="-120073" y="2173079"/>
            <a:ext cx="12312073" cy="4801314"/>
          </a:xfrm>
          <a:prstGeom prst="rect">
            <a:avLst/>
          </a:prstGeom>
          <a:noFill/>
        </p:spPr>
        <p:txBody>
          <a:bodyPr wrap="square" rtlCol="0">
            <a:spAutoFit/>
          </a:bodyPr>
          <a:lstStyle/>
          <a:p>
            <a:pPr algn="ctr"/>
            <a:r>
              <a:rPr lang="en-GB" sz="2000" b="1" dirty="0"/>
              <a:t>Admission Avoidance and Discharge Service </a:t>
            </a:r>
            <a:r>
              <a:rPr lang="en-GB" sz="2000" b="1" dirty="0">
                <a:solidFill>
                  <a:srgbClr val="7030A0"/>
                </a:solidFill>
              </a:rPr>
              <a:t>– Nominated by Eleanor Mata</a:t>
            </a:r>
            <a:endParaRPr lang="en-GB" sz="2000" b="1" dirty="0"/>
          </a:p>
          <a:p>
            <a:pPr algn="ctr"/>
            <a:r>
              <a:rPr lang="en-GB" sz="2000" b="1" dirty="0"/>
              <a:t>Angela Burns </a:t>
            </a:r>
            <a:r>
              <a:rPr lang="en-GB" sz="2000" b="1" dirty="0">
                <a:solidFill>
                  <a:srgbClr val="7030A0"/>
                </a:solidFill>
              </a:rPr>
              <a:t>– Nominated by Liam Crosby</a:t>
            </a:r>
            <a:endParaRPr lang="en-GB" sz="2000" b="1" dirty="0"/>
          </a:p>
          <a:p>
            <a:pPr algn="ctr"/>
            <a:r>
              <a:rPr lang="en-GB" sz="2000" b="1" dirty="0"/>
              <a:t>Ashadul Alom </a:t>
            </a:r>
            <a:r>
              <a:rPr lang="en-GB" sz="2000" b="1" dirty="0">
                <a:solidFill>
                  <a:srgbClr val="7030A0"/>
                </a:solidFill>
              </a:rPr>
              <a:t>– Nominated by Afzal Ahmed</a:t>
            </a:r>
            <a:endParaRPr lang="en-GB" sz="2000" b="1" dirty="0"/>
          </a:p>
          <a:p>
            <a:pPr algn="ctr"/>
            <a:r>
              <a:rPr lang="en-GB" sz="2000" b="1" dirty="0"/>
              <a:t>Eleasar Reas </a:t>
            </a:r>
            <a:r>
              <a:rPr lang="en-GB" sz="2000" b="1" dirty="0">
                <a:solidFill>
                  <a:srgbClr val="7030A0"/>
                </a:solidFill>
              </a:rPr>
              <a:t>– Nominated by Giannoula Tzanoukaki</a:t>
            </a:r>
          </a:p>
          <a:p>
            <a:pPr algn="ctr"/>
            <a:r>
              <a:rPr lang="en-GB" sz="2000" b="1" dirty="0"/>
              <a:t>Maryam Rouf </a:t>
            </a:r>
            <a:r>
              <a:rPr lang="en-GB" sz="2000" b="1" dirty="0">
                <a:solidFill>
                  <a:srgbClr val="7030A0"/>
                </a:solidFill>
              </a:rPr>
              <a:t>– Nominated by Katie O'Driscoll </a:t>
            </a:r>
          </a:p>
          <a:p>
            <a:pPr algn="ctr"/>
            <a:r>
              <a:rPr lang="en-GB" sz="2000" b="1" dirty="0"/>
              <a:t>Mutiur Rahman </a:t>
            </a:r>
            <a:r>
              <a:rPr lang="en-GB" sz="2000" b="1" dirty="0">
                <a:solidFill>
                  <a:srgbClr val="7030A0"/>
                </a:solidFill>
              </a:rPr>
              <a:t>– Nominated by Shruthi Ravi </a:t>
            </a:r>
          </a:p>
          <a:p>
            <a:pPr algn="ctr"/>
            <a:r>
              <a:rPr lang="en-GB" sz="2000" b="1" dirty="0"/>
              <a:t>The GP Care Group Open Doors Nursing Development service </a:t>
            </a:r>
            <a:r>
              <a:rPr lang="en-GB" sz="2000" b="1" dirty="0">
                <a:solidFill>
                  <a:srgbClr val="7030A0"/>
                </a:solidFill>
              </a:rPr>
              <a:t>– Nominated by Vicky Scarborough &amp; Ekramul Hoque</a:t>
            </a:r>
            <a:endParaRPr lang="en-GB" sz="2000" b="1" dirty="0"/>
          </a:p>
          <a:p>
            <a:pPr algn="ctr"/>
            <a:r>
              <a:rPr lang="en-GB" sz="2000" b="1" dirty="0"/>
              <a:t>The Team of Health E1 Homeless Medical Centre </a:t>
            </a:r>
            <a:r>
              <a:rPr lang="en-GB" sz="2000" b="1" dirty="0">
                <a:solidFill>
                  <a:srgbClr val="7030A0"/>
                </a:solidFill>
              </a:rPr>
              <a:t>– Nominated by Amin Islam</a:t>
            </a:r>
          </a:p>
          <a:p>
            <a:pPr algn="ctr"/>
            <a:r>
              <a:rPr lang="en-GB" sz="2000" b="1" dirty="0"/>
              <a:t>Urgent Community Response (Rapid Response) Team </a:t>
            </a:r>
            <a:r>
              <a:rPr lang="en-GB" sz="2000" b="1" dirty="0">
                <a:solidFill>
                  <a:srgbClr val="7030A0"/>
                </a:solidFill>
              </a:rPr>
              <a:t>– Nominated by Georgina Birch</a:t>
            </a:r>
            <a:endParaRPr lang="en-GB" sz="2000" b="1" dirty="0"/>
          </a:p>
          <a:p>
            <a:endParaRPr lang="en-GB" dirty="0"/>
          </a:p>
          <a:p>
            <a:endParaRPr lang="en-GB" dirty="0"/>
          </a:p>
          <a:p>
            <a:endParaRPr lang="en-GB" dirty="0"/>
          </a:p>
          <a:p>
            <a:endParaRPr lang="en-GB" dirty="0"/>
          </a:p>
          <a:p>
            <a:endParaRPr lang="en-GB" dirty="0"/>
          </a:p>
          <a:p>
            <a:endParaRPr lang="en-GB" dirty="0"/>
          </a:p>
          <a:p>
            <a:endParaRPr lang="en-GB" dirty="0"/>
          </a:p>
        </p:txBody>
      </p:sp>
      <p:sp>
        <p:nvSpPr>
          <p:cNvPr id="3" name="TextBox 2">
            <a:extLst>
              <a:ext uri="{FF2B5EF4-FFF2-40B4-BE49-F238E27FC236}">
                <a16:creationId xmlns:a16="http://schemas.microsoft.com/office/drawing/2014/main" id="{2D82FCEC-68BE-41FC-AD0C-8B8A1CB0E249}"/>
              </a:ext>
            </a:extLst>
          </p:cNvPr>
          <p:cNvSpPr txBox="1"/>
          <p:nvPr/>
        </p:nvSpPr>
        <p:spPr>
          <a:xfrm>
            <a:off x="8661145" y="5480287"/>
            <a:ext cx="3396801" cy="1015663"/>
          </a:xfrm>
          <a:prstGeom prst="rect">
            <a:avLst/>
          </a:prstGeom>
          <a:noFill/>
        </p:spPr>
        <p:txBody>
          <a:bodyPr wrap="square" rtlCol="0">
            <a:spAutoFit/>
          </a:bodyPr>
          <a:lstStyle/>
          <a:p>
            <a:r>
              <a:rPr lang="en-GB" sz="2000" b="1" dirty="0">
                <a:solidFill>
                  <a:srgbClr val="00B050"/>
                </a:solidFill>
              </a:rPr>
              <a:t>ROUND OF APPLAUSE FOR ALL OF OUR 9 ‘CREATIVE WIZARD AWARD’ NOMINEES!</a:t>
            </a:r>
          </a:p>
        </p:txBody>
      </p:sp>
      <p:pic>
        <p:nvPicPr>
          <p:cNvPr id="10" name="Picture 9" descr="A picture containing text&#10;&#10;Description automatically generated">
            <a:extLst>
              <a:ext uri="{FF2B5EF4-FFF2-40B4-BE49-F238E27FC236}">
                <a16:creationId xmlns:a16="http://schemas.microsoft.com/office/drawing/2014/main" id="{F47CC62A-AFD7-4AC8-AF3B-22D3330DAD38}"/>
              </a:ext>
            </a:extLst>
          </p:cNvPr>
          <p:cNvPicPr>
            <a:picLocks noChangeAspect="1"/>
          </p:cNvPicPr>
          <p:nvPr/>
        </p:nvPicPr>
        <p:blipFill>
          <a:blip r:embed="rId7" cstate="hq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7692781" y="5691489"/>
            <a:ext cx="693985" cy="684099"/>
          </a:xfrm>
          <a:prstGeom prst="rect">
            <a:avLst/>
          </a:prstGeom>
        </p:spPr>
      </p:pic>
    </p:spTree>
    <p:extLst>
      <p:ext uri="{BB962C8B-B14F-4D97-AF65-F5344CB8AC3E}">
        <p14:creationId xmlns:p14="http://schemas.microsoft.com/office/powerpoint/2010/main" val="3176860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2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20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20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20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20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20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20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4" dur="20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 calcmode="lin" valueType="num">
                                      <p:cBhvr additive="base">
                                        <p:cTn id="49" dur="20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50" dur="20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
                                            <p:txEl>
                                              <p:pRg st="8" end="8"/>
                                            </p:txEl>
                                          </p:spTgt>
                                        </p:tgtEl>
                                        <p:attrNameLst>
                                          <p:attrName>style.visibility</p:attrName>
                                        </p:attrNameLst>
                                      </p:cBhvr>
                                      <p:to>
                                        <p:strVal val="visible"/>
                                      </p:to>
                                    </p:set>
                                    <p:anim calcmode="lin" valueType="num">
                                      <p:cBhvr additive="base">
                                        <p:cTn id="55" dur="20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56" dur="20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nodeType="clickEffect">
                                  <p:stCondLst>
                                    <p:cond delay="0"/>
                                  </p:stCondLst>
                                  <p:childTnLst>
                                    <p:set>
                                      <p:cBhvr>
                                        <p:cTn id="60" dur="1" fill="hold">
                                          <p:stCondLst>
                                            <p:cond delay="0"/>
                                          </p:stCondLst>
                                        </p:cTn>
                                        <p:tgtEl>
                                          <p:spTgt spid="3">
                                            <p:txEl>
                                              <p:pRg st="0" end="0"/>
                                            </p:txEl>
                                          </p:spTgt>
                                        </p:tgtEl>
                                        <p:attrNameLst>
                                          <p:attrName>style.visibility</p:attrName>
                                        </p:attrNameLst>
                                      </p:cBhvr>
                                      <p:to>
                                        <p:strVal val="visible"/>
                                      </p:to>
                                    </p:set>
                                    <p:anim calcmode="lin" valueType="num">
                                      <p:cBhvr additive="base">
                                        <p:cTn id="61" dur="2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62" dur="2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9366872" y="286495"/>
            <a:ext cx="1576520" cy="821441"/>
            <a:chOff x="8627081" y="671626"/>
            <a:chExt cx="1576520" cy="821441"/>
          </a:xfrm>
        </p:grpSpPr>
        <p:pic>
          <p:nvPicPr>
            <p:cNvPr id="20" name="Picture 19" descr="Assets_THT-16.jpg"/>
            <p:cNvPicPr>
              <a:picLocks noChangeAspect="1"/>
            </p:cNvPicPr>
            <p:nvPr/>
          </p:nvPicPr>
          <p:blipFill rotWithShape="1">
            <a:blip r:embed="rId3" cstate="screen">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a:ext>
              </a:extLst>
            </a:blip>
            <a:srcRect l="19785" t="29350" r="10177" b="48987"/>
            <a:stretch/>
          </p:blipFill>
          <p:spPr>
            <a:xfrm>
              <a:off x="8627081" y="671626"/>
              <a:ext cx="1368968" cy="594016"/>
            </a:xfrm>
            <a:prstGeom prst="rect">
              <a:avLst/>
            </a:prstGeom>
          </p:spPr>
        </p:pic>
        <p:pic>
          <p:nvPicPr>
            <p:cNvPr id="22" name="Picture 21" descr="Assets_THT-17.jpg"/>
            <p:cNvPicPr>
              <a:picLocks noChangeAspect="1"/>
            </p:cNvPicPr>
            <p:nvPr/>
          </p:nvPicPr>
          <p:blipFill rotWithShape="1">
            <a:blip r:embed="rId5" cstate="screen">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a:ext>
              </a:extLst>
            </a:blip>
            <a:srcRect l="23725" t="32922" r="19413" b="45213"/>
            <a:stretch/>
          </p:blipFill>
          <p:spPr>
            <a:xfrm>
              <a:off x="8820889" y="747181"/>
              <a:ext cx="1382712" cy="745886"/>
            </a:xfrm>
            <a:prstGeom prst="rect">
              <a:avLst/>
            </a:prstGeom>
          </p:spPr>
        </p:pic>
      </p:grpSp>
      <p:sp>
        <p:nvSpPr>
          <p:cNvPr id="7" name="TextBox 6"/>
          <p:cNvSpPr txBox="1"/>
          <p:nvPr/>
        </p:nvSpPr>
        <p:spPr>
          <a:xfrm>
            <a:off x="873583" y="464349"/>
            <a:ext cx="10444834" cy="1200329"/>
          </a:xfrm>
          <a:prstGeom prst="rect">
            <a:avLst/>
          </a:prstGeom>
          <a:noFill/>
        </p:spPr>
        <p:txBody>
          <a:bodyPr wrap="square" rtlCol="0">
            <a:spAutoFit/>
          </a:bodyPr>
          <a:lstStyle/>
          <a:p>
            <a:pPr algn="ctr"/>
            <a:r>
              <a:rPr lang="en-GB" sz="3600" b="1" dirty="0">
                <a:solidFill>
                  <a:srgbClr val="0070C0"/>
                </a:solidFill>
                <a:latin typeface="+mj-lt"/>
                <a:ea typeface="Calibri" panose="020F0502020204030204" pitchFamily="34" charset="0"/>
                <a:cs typeface="Arial Bold" panose="020B0704020202020204" pitchFamily="34" charset="0"/>
              </a:rPr>
              <a:t>Joint Highly Commended for </a:t>
            </a:r>
          </a:p>
          <a:p>
            <a:pPr algn="ctr"/>
            <a:r>
              <a:rPr lang="en-GB" sz="3600" b="1" dirty="0">
                <a:solidFill>
                  <a:srgbClr val="0070C0"/>
                </a:solidFill>
                <a:latin typeface="+mj-lt"/>
                <a:ea typeface="Calibri" panose="020F0502020204030204" pitchFamily="34" charset="0"/>
                <a:cs typeface="Arial Bold" panose="020B0704020202020204" pitchFamily="34" charset="0"/>
              </a:rPr>
              <a:t>Creative Wizard Award goes to..</a:t>
            </a:r>
            <a:endParaRPr lang="en-US" sz="3600" b="1" dirty="0">
              <a:solidFill>
                <a:srgbClr val="0060A8"/>
              </a:solidFill>
              <a:latin typeface="+mj-lt"/>
              <a:cs typeface="Arial Bold" panose="020B0704020202020204" pitchFamily="34" charset="0"/>
            </a:endParaRPr>
          </a:p>
        </p:txBody>
      </p:sp>
      <p:pic>
        <p:nvPicPr>
          <p:cNvPr id="23" name="Picture 22" descr="Assets_THT-17.jpg"/>
          <p:cNvPicPr>
            <a:picLocks noChangeAspect="1"/>
          </p:cNvPicPr>
          <p:nvPr/>
        </p:nvPicPr>
        <p:blipFill rotWithShape="1">
          <a:blip r:embed="rId5" cstate="screen">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a:ext>
            </a:extLst>
          </a:blip>
          <a:srcRect l="23725" t="32922" r="19413" b="45213"/>
          <a:stretch/>
        </p:blipFill>
        <p:spPr>
          <a:xfrm>
            <a:off x="10359546" y="1117388"/>
            <a:ext cx="1382712" cy="745886"/>
          </a:xfrm>
          <a:prstGeom prst="rect">
            <a:avLst/>
          </a:prstGeom>
        </p:spPr>
      </p:pic>
      <p:sp>
        <p:nvSpPr>
          <p:cNvPr id="28" name="Rectangle 27"/>
          <p:cNvSpPr/>
          <p:nvPr/>
        </p:nvSpPr>
        <p:spPr>
          <a:xfrm>
            <a:off x="0" y="6730200"/>
            <a:ext cx="12192000" cy="120698"/>
          </a:xfrm>
          <a:prstGeom prst="rect">
            <a:avLst/>
          </a:prstGeom>
          <a:solidFill>
            <a:srgbClr val="0060A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77F40C4A-06EF-4A1E-ABE3-EC4CC223B68D}"/>
              </a:ext>
            </a:extLst>
          </p:cNvPr>
          <p:cNvSpPr txBox="1"/>
          <p:nvPr/>
        </p:nvSpPr>
        <p:spPr>
          <a:xfrm>
            <a:off x="283323" y="1709068"/>
            <a:ext cx="11625354" cy="1261884"/>
          </a:xfrm>
          <a:prstGeom prst="rect">
            <a:avLst/>
          </a:prstGeom>
          <a:noFill/>
        </p:spPr>
        <p:txBody>
          <a:bodyPr wrap="square" rtlCol="0">
            <a:spAutoFit/>
          </a:bodyPr>
          <a:lstStyle/>
          <a:p>
            <a:pPr algn="ctr"/>
            <a:r>
              <a:rPr lang="en-GB" sz="3800" b="1" dirty="0">
                <a:solidFill>
                  <a:srgbClr val="0070C0"/>
                </a:solidFill>
              </a:rPr>
              <a:t>Admission Avoidance &amp; Discharge Service - ELFT </a:t>
            </a:r>
          </a:p>
          <a:p>
            <a:pPr algn="ctr"/>
            <a:r>
              <a:rPr lang="en-GB" sz="3800" b="1" dirty="0">
                <a:solidFill>
                  <a:srgbClr val="0070C0"/>
                </a:solidFill>
              </a:rPr>
              <a:t>and Maryam Rouf - LBTH</a:t>
            </a:r>
            <a:endParaRPr lang="en-GB" sz="3800" b="1" dirty="0">
              <a:solidFill>
                <a:srgbClr val="0070C0"/>
              </a:solidFill>
              <a:cs typeface="Arial Bold" panose="020B0704020202020204" pitchFamily="34" charset="0"/>
            </a:endParaRPr>
          </a:p>
        </p:txBody>
      </p:sp>
      <p:sp>
        <p:nvSpPr>
          <p:cNvPr id="5" name="TextBox 4">
            <a:extLst>
              <a:ext uri="{FF2B5EF4-FFF2-40B4-BE49-F238E27FC236}">
                <a16:creationId xmlns:a16="http://schemas.microsoft.com/office/drawing/2014/main" id="{90C95FF1-5C41-42A7-AEB3-EC3767C25CE8}"/>
              </a:ext>
            </a:extLst>
          </p:cNvPr>
          <p:cNvSpPr txBox="1"/>
          <p:nvPr/>
        </p:nvSpPr>
        <p:spPr>
          <a:xfrm>
            <a:off x="6276881" y="3277162"/>
            <a:ext cx="5742632" cy="2062103"/>
          </a:xfrm>
          <a:prstGeom prst="rect">
            <a:avLst/>
          </a:prstGeom>
          <a:noFill/>
        </p:spPr>
        <p:txBody>
          <a:bodyPr wrap="square" rtlCol="0">
            <a:spAutoFit/>
          </a:bodyPr>
          <a:lstStyle/>
          <a:p>
            <a:pPr algn="r"/>
            <a:r>
              <a:rPr lang="en-GB" sz="2400" dirty="0">
                <a:solidFill>
                  <a:srgbClr val="7030A0"/>
                </a:solidFill>
              </a:rPr>
              <a:t>Nominator Katie O’Driscoll’s comments include.. </a:t>
            </a:r>
            <a:r>
              <a:rPr lang="en-GB" sz="2000" i="1" dirty="0"/>
              <a:t>“Maryam has developed the Shared Lives Service in Tower Hamlets from scratch. She has provided such dedication to the service and role and is making a real difference to people's lives. She is one of our social care heroes!” </a:t>
            </a:r>
          </a:p>
        </p:txBody>
      </p:sp>
      <p:sp>
        <p:nvSpPr>
          <p:cNvPr id="10" name="TextBox 9">
            <a:extLst>
              <a:ext uri="{FF2B5EF4-FFF2-40B4-BE49-F238E27FC236}">
                <a16:creationId xmlns:a16="http://schemas.microsoft.com/office/drawing/2014/main" id="{3875B3CE-EF4D-4FE2-8DE6-19CB6CB12D7D}"/>
              </a:ext>
            </a:extLst>
          </p:cNvPr>
          <p:cNvSpPr txBox="1"/>
          <p:nvPr/>
        </p:nvSpPr>
        <p:spPr>
          <a:xfrm>
            <a:off x="102056" y="3015342"/>
            <a:ext cx="5742632" cy="2677656"/>
          </a:xfrm>
          <a:prstGeom prst="rect">
            <a:avLst/>
          </a:prstGeom>
          <a:noFill/>
        </p:spPr>
        <p:txBody>
          <a:bodyPr wrap="square" rtlCol="0">
            <a:spAutoFit/>
          </a:bodyPr>
          <a:lstStyle/>
          <a:p>
            <a:r>
              <a:rPr lang="en-GB" sz="2400" dirty="0">
                <a:solidFill>
                  <a:srgbClr val="7030A0"/>
                </a:solidFill>
              </a:rPr>
              <a:t>Nominator Eleanor Mata’s comments include.. </a:t>
            </a:r>
            <a:r>
              <a:rPr lang="en-GB" sz="2000" i="1" dirty="0"/>
              <a:t>“The primary focus of ELFT Admission Avoidance &amp; Discharge Service is to provide therapy input to those patients in the Emergency Department (ED) who are planned for discharge within 0-24hours. From Jan to March 2023, there were 126 patients who avoided admission from ED saving £56,700 bed days cost.</a:t>
            </a:r>
          </a:p>
        </p:txBody>
      </p:sp>
      <p:sp>
        <p:nvSpPr>
          <p:cNvPr id="11" name="TextBox 10">
            <a:extLst>
              <a:ext uri="{FF2B5EF4-FFF2-40B4-BE49-F238E27FC236}">
                <a16:creationId xmlns:a16="http://schemas.microsoft.com/office/drawing/2014/main" id="{70A62F19-C987-4878-84A7-805F1432A2C3}"/>
              </a:ext>
            </a:extLst>
          </p:cNvPr>
          <p:cNvSpPr txBox="1"/>
          <p:nvPr/>
        </p:nvSpPr>
        <p:spPr>
          <a:xfrm>
            <a:off x="3343742" y="5667887"/>
            <a:ext cx="2219554" cy="707886"/>
          </a:xfrm>
          <a:prstGeom prst="rect">
            <a:avLst/>
          </a:prstGeom>
          <a:noFill/>
        </p:spPr>
        <p:txBody>
          <a:bodyPr wrap="square" rtlCol="0">
            <a:spAutoFit/>
          </a:bodyPr>
          <a:lstStyle/>
          <a:p>
            <a:r>
              <a:rPr lang="en-GB" sz="2000" b="1" dirty="0"/>
              <a:t>CONGRATULTIONS TO BOTH!</a:t>
            </a:r>
          </a:p>
        </p:txBody>
      </p:sp>
      <p:pic>
        <p:nvPicPr>
          <p:cNvPr id="12" name="Graphic 35" descr="Trophy">
            <a:extLst>
              <a:ext uri="{FF2B5EF4-FFF2-40B4-BE49-F238E27FC236}">
                <a16:creationId xmlns:a16="http://schemas.microsoft.com/office/drawing/2014/main" id="{B76CE2CE-EC13-4070-BBAD-3F7A3C6ED5D9}"/>
              </a:ext>
            </a:extLst>
          </p:cNvPr>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906070" y="5986453"/>
            <a:ext cx="657225" cy="657225"/>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C0BEA999-8165-4002-9338-99011BB2F698}"/>
              </a:ext>
            </a:extLst>
          </p:cNvPr>
          <p:cNvPicPr>
            <a:picLocks noChangeAspect="1"/>
          </p:cNvPicPr>
          <p:nvPr/>
        </p:nvPicPr>
        <p:blipFill>
          <a:blip r:embed="rId9" cstate="hqprint">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10943392" y="5857866"/>
            <a:ext cx="693985" cy="684099"/>
          </a:xfrm>
          <a:prstGeom prst="rect">
            <a:avLst/>
          </a:prstGeom>
        </p:spPr>
      </p:pic>
    </p:spTree>
    <p:extLst>
      <p:ext uri="{BB962C8B-B14F-4D97-AF65-F5344CB8AC3E}">
        <p14:creationId xmlns:p14="http://schemas.microsoft.com/office/powerpoint/2010/main" val="4093952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0"/>
                                        <p:tgtEl>
                                          <p:spTgt spid="3">
                                            <p:txEl>
                                              <p:pRg st="0" end="0"/>
                                            </p:txEl>
                                          </p:spTgt>
                                        </p:tgtEl>
                                      </p:cBhvr>
                                    </p:animEffect>
                                    <p:anim calcmode="lin" valueType="num">
                                      <p:cBhvr>
                                        <p:cTn id="8" dur="4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4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4000"/>
                                        <p:tgtEl>
                                          <p:spTgt spid="3">
                                            <p:txEl>
                                              <p:pRg st="1" end="1"/>
                                            </p:txEl>
                                          </p:spTgt>
                                        </p:tgtEl>
                                      </p:cBhvr>
                                    </p:animEffect>
                                    <p:anim calcmode="lin" valueType="num">
                                      <p:cBhvr>
                                        <p:cTn id="15" dur="4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6" dur="4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 calcmode="lin" valueType="num">
                                      <p:cBhvr additive="base">
                                        <p:cTn id="21" dur="20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22" dur="20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 calcmode="lin" valueType="num">
                                      <p:cBhvr additive="base">
                                        <p:cTn id="27" dur="20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28" dur="20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circle(in)">
                                      <p:cBhvr>
                                        <p:cTn id="33" dur="3000"/>
                                        <p:tgtEl>
                                          <p:spTgt spid="11">
                                            <p:txEl>
                                              <p:pRg st="0" end="0"/>
                                            </p:txEl>
                                          </p:spTgt>
                                        </p:tgtEl>
                                      </p:cBhvr>
                                    </p:animEffect>
                                  </p:childTnLst>
                                </p:cTn>
                              </p:par>
                              <p:par>
                                <p:cTn id="34" presetID="6" presetClass="entr" presetSubtype="16"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circle(in)">
                                      <p:cBhvr>
                                        <p:cTn id="36"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61846" y="325098"/>
            <a:ext cx="10681546" cy="646331"/>
          </a:xfrm>
          <a:prstGeom prst="rect">
            <a:avLst/>
          </a:prstGeom>
          <a:noFill/>
        </p:spPr>
        <p:txBody>
          <a:bodyPr wrap="square" rtlCol="0">
            <a:spAutoFit/>
          </a:bodyPr>
          <a:lstStyle/>
          <a:p>
            <a:pPr algn="ctr"/>
            <a:r>
              <a:rPr lang="en-GB" sz="3600" b="1" dirty="0">
                <a:solidFill>
                  <a:srgbClr val="0070C0"/>
                </a:solidFill>
                <a:latin typeface="+mj-lt"/>
                <a:ea typeface="Calibri" panose="020F0502020204030204" pitchFamily="34" charset="0"/>
                <a:cs typeface="Arial Bold" panose="020B0704020202020204" pitchFamily="34" charset="0"/>
              </a:rPr>
              <a:t>Joint Winners for Creative Wizard Award goes to..</a:t>
            </a:r>
            <a:endParaRPr lang="en-US" sz="3600" b="1" dirty="0">
              <a:solidFill>
                <a:srgbClr val="0060A8"/>
              </a:solidFill>
              <a:latin typeface="+mj-lt"/>
              <a:cs typeface="Arial Bold" panose="020B0704020202020204" pitchFamily="34" charset="0"/>
            </a:endParaRPr>
          </a:p>
        </p:txBody>
      </p:sp>
      <p:pic>
        <p:nvPicPr>
          <p:cNvPr id="23" name="Picture 22" descr="Assets_THT-17.jpg"/>
          <p:cNvPicPr>
            <a:picLocks noChangeAspect="1"/>
          </p:cNvPicPr>
          <p:nvPr/>
        </p:nvPicPr>
        <p:blipFill rotWithShape="1">
          <a:blip r:embed="rId3" cstate="screen">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a:ext>
            </a:extLst>
          </a:blip>
          <a:srcRect l="23725" t="32922" r="19413" b="45213"/>
          <a:stretch/>
        </p:blipFill>
        <p:spPr>
          <a:xfrm>
            <a:off x="10359546" y="1117388"/>
            <a:ext cx="1382712" cy="745886"/>
          </a:xfrm>
          <a:prstGeom prst="rect">
            <a:avLst/>
          </a:prstGeom>
        </p:spPr>
      </p:pic>
      <p:sp>
        <p:nvSpPr>
          <p:cNvPr id="28" name="Rectangle 27"/>
          <p:cNvSpPr/>
          <p:nvPr/>
        </p:nvSpPr>
        <p:spPr>
          <a:xfrm>
            <a:off x="0" y="6730200"/>
            <a:ext cx="12192000" cy="120698"/>
          </a:xfrm>
          <a:prstGeom prst="rect">
            <a:avLst/>
          </a:prstGeom>
          <a:solidFill>
            <a:srgbClr val="0060A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a:extLst>
              <a:ext uri="{FF2B5EF4-FFF2-40B4-BE49-F238E27FC236}">
                <a16:creationId xmlns:a16="http://schemas.microsoft.com/office/drawing/2014/main" id="{65DE8D39-3660-498B-85FE-F854399EA579}"/>
              </a:ext>
            </a:extLst>
          </p:cNvPr>
          <p:cNvSpPr txBox="1"/>
          <p:nvPr/>
        </p:nvSpPr>
        <p:spPr>
          <a:xfrm>
            <a:off x="0" y="904091"/>
            <a:ext cx="11936627" cy="1846659"/>
          </a:xfrm>
          <a:prstGeom prst="rect">
            <a:avLst/>
          </a:prstGeom>
          <a:noFill/>
        </p:spPr>
        <p:txBody>
          <a:bodyPr wrap="square" rtlCol="0">
            <a:spAutoFit/>
          </a:bodyPr>
          <a:lstStyle/>
          <a:p>
            <a:pPr algn="ctr"/>
            <a:r>
              <a:rPr lang="en-GB" sz="3800" b="1" dirty="0">
                <a:solidFill>
                  <a:srgbClr val="0070C0"/>
                </a:solidFill>
              </a:rPr>
              <a:t>Angela Burns - LBTH </a:t>
            </a:r>
          </a:p>
          <a:p>
            <a:pPr algn="ctr"/>
            <a:r>
              <a:rPr lang="en-GB" sz="3800" b="1" dirty="0">
                <a:solidFill>
                  <a:srgbClr val="0070C0"/>
                </a:solidFill>
              </a:rPr>
              <a:t>and The Open Doors Nursing Development Service </a:t>
            </a:r>
          </a:p>
          <a:p>
            <a:pPr algn="ctr"/>
            <a:r>
              <a:rPr lang="en-GB" sz="3800" b="1" dirty="0">
                <a:solidFill>
                  <a:srgbClr val="0070C0"/>
                </a:solidFill>
              </a:rPr>
              <a:t>– GP Care Group</a:t>
            </a:r>
            <a:endParaRPr lang="en-GB" sz="3800" b="1" dirty="0">
              <a:solidFill>
                <a:srgbClr val="0070C0"/>
              </a:solidFill>
              <a:cs typeface="Arial Bold" panose="020B0704020202020204" pitchFamily="34" charset="0"/>
            </a:endParaRPr>
          </a:p>
        </p:txBody>
      </p:sp>
      <p:sp>
        <p:nvSpPr>
          <p:cNvPr id="2" name="Rectangle 1">
            <a:extLst>
              <a:ext uri="{FF2B5EF4-FFF2-40B4-BE49-F238E27FC236}">
                <a16:creationId xmlns:a16="http://schemas.microsoft.com/office/drawing/2014/main" id="{3CC7D09B-05E6-4DBC-9987-FFA7F42068CD}"/>
              </a:ext>
            </a:extLst>
          </p:cNvPr>
          <p:cNvSpPr/>
          <p:nvPr/>
        </p:nvSpPr>
        <p:spPr>
          <a:xfrm>
            <a:off x="306321" y="6250082"/>
            <a:ext cx="4070217" cy="400110"/>
          </a:xfrm>
          <a:prstGeom prst="rect">
            <a:avLst/>
          </a:prstGeom>
        </p:spPr>
        <p:txBody>
          <a:bodyPr wrap="none">
            <a:spAutoFit/>
          </a:bodyPr>
          <a:lstStyle/>
          <a:p>
            <a:r>
              <a:rPr lang="en-GB" sz="2000" i="1" dirty="0"/>
              <a:t>A FEW WORDS FROM THE WINNERS?</a:t>
            </a:r>
          </a:p>
        </p:txBody>
      </p:sp>
      <p:sp>
        <p:nvSpPr>
          <p:cNvPr id="8" name="TextBox 7">
            <a:extLst>
              <a:ext uri="{FF2B5EF4-FFF2-40B4-BE49-F238E27FC236}">
                <a16:creationId xmlns:a16="http://schemas.microsoft.com/office/drawing/2014/main" id="{A98CDAE3-9B54-4D20-9103-802A32098FFC}"/>
              </a:ext>
            </a:extLst>
          </p:cNvPr>
          <p:cNvSpPr txBox="1"/>
          <p:nvPr/>
        </p:nvSpPr>
        <p:spPr>
          <a:xfrm>
            <a:off x="118218" y="2526862"/>
            <a:ext cx="5484401" cy="3293209"/>
          </a:xfrm>
          <a:prstGeom prst="rect">
            <a:avLst/>
          </a:prstGeom>
          <a:noFill/>
        </p:spPr>
        <p:txBody>
          <a:bodyPr wrap="square" rtlCol="0">
            <a:spAutoFit/>
          </a:bodyPr>
          <a:lstStyle/>
          <a:p>
            <a:r>
              <a:rPr lang="en-GB" sz="2400" dirty="0">
                <a:solidFill>
                  <a:srgbClr val="00B050"/>
                </a:solidFill>
              </a:rPr>
              <a:t>Nominator Liam Crosby’s comments include.. </a:t>
            </a:r>
            <a:r>
              <a:rPr lang="en-GB" sz="2000" i="1" dirty="0"/>
              <a:t>“Angela's unwavering commitment to creative problem-solving, innovative thinking, and her resourceful partnership approach make her a truly deserving candidate for this recognition. Angela demonstrates THT Leadership values through her work. In particular she is curious, she meaningfully shares power and through doing so, works with partners creatively to develop shared purpose. A real Creative Wizard! ”</a:t>
            </a:r>
          </a:p>
        </p:txBody>
      </p:sp>
      <p:sp>
        <p:nvSpPr>
          <p:cNvPr id="10" name="TextBox 9">
            <a:extLst>
              <a:ext uri="{FF2B5EF4-FFF2-40B4-BE49-F238E27FC236}">
                <a16:creationId xmlns:a16="http://schemas.microsoft.com/office/drawing/2014/main" id="{193A159C-0777-4556-888E-A568192D2082}"/>
              </a:ext>
            </a:extLst>
          </p:cNvPr>
          <p:cNvSpPr txBox="1"/>
          <p:nvPr/>
        </p:nvSpPr>
        <p:spPr>
          <a:xfrm>
            <a:off x="6347345" y="2555682"/>
            <a:ext cx="5589282" cy="3293209"/>
          </a:xfrm>
          <a:prstGeom prst="rect">
            <a:avLst/>
          </a:prstGeom>
          <a:noFill/>
        </p:spPr>
        <p:txBody>
          <a:bodyPr wrap="square" rtlCol="0">
            <a:spAutoFit/>
          </a:bodyPr>
          <a:lstStyle/>
          <a:p>
            <a:pPr algn="r"/>
            <a:r>
              <a:rPr lang="en-GB" sz="2400" dirty="0">
                <a:solidFill>
                  <a:srgbClr val="00B050"/>
                </a:solidFill>
              </a:rPr>
              <a:t>Nominators Vicky Scarborough &amp; Ekramul Hoque’s comments include.. </a:t>
            </a:r>
            <a:r>
              <a:rPr lang="en-GB" sz="2000" i="1" dirty="0"/>
              <a:t>“..to date, 81 Practice Nurses have been recruited through the programme, with retention rates consistently excellent at over 95% 3 years post training. The outstanding efforts and outcomes achieved through the Open Doors team have not only strengthened our primary care system but have also contributed significantly to the overall improvement in patient care and satisfaction.”</a:t>
            </a:r>
          </a:p>
        </p:txBody>
      </p:sp>
      <p:pic>
        <p:nvPicPr>
          <p:cNvPr id="11" name="Graphic 35" descr="Trophy">
            <a:extLst>
              <a:ext uri="{FF2B5EF4-FFF2-40B4-BE49-F238E27FC236}">
                <a16:creationId xmlns:a16="http://schemas.microsoft.com/office/drawing/2014/main" id="{FF84F2EE-C34F-495E-AA9A-952CBC471D02}"/>
              </a:ext>
            </a:extLst>
          </p:cNvPr>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25909" y="6005613"/>
            <a:ext cx="657225" cy="657225"/>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6FC043FC-A818-452A-ABE1-7B8E94899831}"/>
              </a:ext>
            </a:extLst>
          </p:cNvPr>
          <p:cNvPicPr>
            <a:picLocks noChangeAspect="1"/>
          </p:cNvPicPr>
          <p:nvPr/>
        </p:nvPicPr>
        <p:blipFill>
          <a:blip r:embed="rId7" cstate="hq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10943392" y="5857866"/>
            <a:ext cx="693985" cy="684099"/>
          </a:xfrm>
          <a:prstGeom prst="rect">
            <a:avLst/>
          </a:prstGeom>
        </p:spPr>
      </p:pic>
    </p:spTree>
    <p:extLst>
      <p:ext uri="{BB962C8B-B14F-4D97-AF65-F5344CB8AC3E}">
        <p14:creationId xmlns:p14="http://schemas.microsoft.com/office/powerpoint/2010/main" val="1292587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1160">
                                          <p:stCondLst>
                                            <p:cond delay="0"/>
                                          </p:stCondLst>
                                        </p:cTn>
                                        <p:tgtEl>
                                          <p:spTgt spid="4">
                                            <p:txEl>
                                              <p:pRg st="0" end="0"/>
                                            </p:txEl>
                                          </p:spTgt>
                                        </p:tgtEl>
                                      </p:cBhvr>
                                    </p:animEffect>
                                    <p:anim calcmode="lin" valueType="num">
                                      <p:cBhvr>
                                        <p:cTn id="8" dur="3644"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9" dur="1328"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0" dur="1328" tmFilter="0, 0; 0.125,0.2665; 0.25,0.4; 0.375,0.465; 0.5,0.5;  0.625,0.535; 0.75,0.6; 0.875,0.7335; 1,1">
                                          <p:stCondLst>
                                            <p:cond delay="1328"/>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1" dur="664" tmFilter="0, 0; 0.125,0.2665; 0.25,0.4; 0.375,0.465; 0.5,0.5;  0.625,0.535; 0.75,0.6; 0.875,0.7335; 1,1">
                                          <p:stCondLst>
                                            <p:cond delay="2648"/>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2" dur="328" tmFilter="0, 0; 0.125,0.2665; 0.25,0.4; 0.375,0.465; 0.5,0.5;  0.625,0.535; 0.75,0.6; 0.875,0.7335; 1,1">
                                          <p:stCondLst>
                                            <p:cond delay="3312"/>
                                          </p:stCondLst>
                                        </p:cTn>
                                        <p:tgtEl>
                                          <p:spTgt spid="4">
                                            <p:txEl>
                                              <p:pRg st="0" end="0"/>
                                            </p:txEl>
                                          </p:spTgt>
                                        </p:tgtEl>
                                        <p:attrNameLst>
                                          <p:attrName>ppt_y</p:attrName>
                                        </p:attrNameLst>
                                      </p:cBhvr>
                                      <p:tavLst>
                                        <p:tav tm="0" fmla="#ppt_y-sin(pi*$)/81">
                                          <p:val>
                                            <p:fltVal val="0"/>
                                          </p:val>
                                        </p:tav>
                                        <p:tav tm="100000">
                                          <p:val>
                                            <p:fltVal val="1"/>
                                          </p:val>
                                        </p:tav>
                                      </p:tavLst>
                                    </p:anim>
                                    <p:animScale>
                                      <p:cBhvr>
                                        <p:cTn id="13" dur="52">
                                          <p:stCondLst>
                                            <p:cond delay="1300"/>
                                          </p:stCondLst>
                                        </p:cTn>
                                        <p:tgtEl>
                                          <p:spTgt spid="4">
                                            <p:txEl>
                                              <p:pRg st="0" end="0"/>
                                            </p:txEl>
                                          </p:spTgt>
                                        </p:tgtEl>
                                      </p:cBhvr>
                                      <p:to x="100000" y="60000"/>
                                    </p:animScale>
                                    <p:animScale>
                                      <p:cBhvr>
                                        <p:cTn id="14" dur="332" decel="50000">
                                          <p:stCondLst>
                                            <p:cond delay="1352"/>
                                          </p:stCondLst>
                                        </p:cTn>
                                        <p:tgtEl>
                                          <p:spTgt spid="4">
                                            <p:txEl>
                                              <p:pRg st="0" end="0"/>
                                            </p:txEl>
                                          </p:spTgt>
                                        </p:tgtEl>
                                      </p:cBhvr>
                                      <p:to x="100000" y="100000"/>
                                    </p:animScale>
                                    <p:animScale>
                                      <p:cBhvr>
                                        <p:cTn id="15" dur="52">
                                          <p:stCondLst>
                                            <p:cond delay="2624"/>
                                          </p:stCondLst>
                                        </p:cTn>
                                        <p:tgtEl>
                                          <p:spTgt spid="4">
                                            <p:txEl>
                                              <p:pRg st="0" end="0"/>
                                            </p:txEl>
                                          </p:spTgt>
                                        </p:tgtEl>
                                      </p:cBhvr>
                                      <p:to x="100000" y="80000"/>
                                    </p:animScale>
                                    <p:animScale>
                                      <p:cBhvr>
                                        <p:cTn id="16" dur="332" decel="50000">
                                          <p:stCondLst>
                                            <p:cond delay="2676"/>
                                          </p:stCondLst>
                                        </p:cTn>
                                        <p:tgtEl>
                                          <p:spTgt spid="4">
                                            <p:txEl>
                                              <p:pRg st="0" end="0"/>
                                            </p:txEl>
                                          </p:spTgt>
                                        </p:tgtEl>
                                      </p:cBhvr>
                                      <p:to x="100000" y="100000"/>
                                    </p:animScale>
                                    <p:animScale>
                                      <p:cBhvr>
                                        <p:cTn id="17" dur="52">
                                          <p:stCondLst>
                                            <p:cond delay="3284"/>
                                          </p:stCondLst>
                                        </p:cTn>
                                        <p:tgtEl>
                                          <p:spTgt spid="4">
                                            <p:txEl>
                                              <p:pRg st="0" end="0"/>
                                            </p:txEl>
                                          </p:spTgt>
                                        </p:tgtEl>
                                      </p:cBhvr>
                                      <p:to x="100000" y="90000"/>
                                    </p:animScale>
                                    <p:animScale>
                                      <p:cBhvr>
                                        <p:cTn id="18" dur="332" decel="50000">
                                          <p:stCondLst>
                                            <p:cond delay="3336"/>
                                          </p:stCondLst>
                                        </p:cTn>
                                        <p:tgtEl>
                                          <p:spTgt spid="4">
                                            <p:txEl>
                                              <p:pRg st="0" end="0"/>
                                            </p:txEl>
                                          </p:spTgt>
                                        </p:tgtEl>
                                      </p:cBhvr>
                                      <p:to x="100000" y="100000"/>
                                    </p:animScale>
                                    <p:animScale>
                                      <p:cBhvr>
                                        <p:cTn id="19" dur="52">
                                          <p:stCondLst>
                                            <p:cond delay="3616"/>
                                          </p:stCondLst>
                                        </p:cTn>
                                        <p:tgtEl>
                                          <p:spTgt spid="4">
                                            <p:txEl>
                                              <p:pRg st="0" end="0"/>
                                            </p:txEl>
                                          </p:spTgt>
                                        </p:tgtEl>
                                      </p:cBhvr>
                                      <p:to x="100000" y="95000"/>
                                    </p:animScale>
                                    <p:animScale>
                                      <p:cBhvr>
                                        <p:cTn id="20" dur="332" decel="50000">
                                          <p:stCondLst>
                                            <p:cond delay="3668"/>
                                          </p:stCondLst>
                                        </p:cTn>
                                        <p:tgtEl>
                                          <p:spTgt spid="4">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wipe(down)">
                                      <p:cBhvr>
                                        <p:cTn id="25" dur="1160">
                                          <p:stCondLst>
                                            <p:cond delay="0"/>
                                          </p:stCondLst>
                                        </p:cTn>
                                        <p:tgtEl>
                                          <p:spTgt spid="4">
                                            <p:txEl>
                                              <p:pRg st="1" end="1"/>
                                            </p:txEl>
                                          </p:spTgt>
                                        </p:tgtEl>
                                      </p:cBhvr>
                                    </p:animEffect>
                                    <p:anim calcmode="lin" valueType="num">
                                      <p:cBhvr>
                                        <p:cTn id="26" dur="3644"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27" dur="1328"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28" dur="1328" tmFilter="0, 0; 0.125,0.2665; 0.25,0.4; 0.375,0.465; 0.5,0.5;  0.625,0.535; 0.75,0.6; 0.875,0.7335; 1,1">
                                          <p:stCondLst>
                                            <p:cond delay="1328"/>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29" dur="664" tmFilter="0, 0; 0.125,0.2665; 0.25,0.4; 0.375,0.465; 0.5,0.5;  0.625,0.535; 0.75,0.6; 0.875,0.7335; 1,1">
                                          <p:stCondLst>
                                            <p:cond delay="2648"/>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30" dur="328" tmFilter="0, 0; 0.125,0.2665; 0.25,0.4; 0.375,0.465; 0.5,0.5;  0.625,0.535; 0.75,0.6; 0.875,0.7335; 1,1">
                                          <p:stCondLst>
                                            <p:cond delay="3312"/>
                                          </p:stCondLst>
                                        </p:cTn>
                                        <p:tgtEl>
                                          <p:spTgt spid="4">
                                            <p:txEl>
                                              <p:pRg st="1" end="1"/>
                                            </p:txEl>
                                          </p:spTgt>
                                        </p:tgtEl>
                                        <p:attrNameLst>
                                          <p:attrName>ppt_y</p:attrName>
                                        </p:attrNameLst>
                                      </p:cBhvr>
                                      <p:tavLst>
                                        <p:tav tm="0" fmla="#ppt_y-sin(pi*$)/81">
                                          <p:val>
                                            <p:fltVal val="0"/>
                                          </p:val>
                                        </p:tav>
                                        <p:tav tm="100000">
                                          <p:val>
                                            <p:fltVal val="1"/>
                                          </p:val>
                                        </p:tav>
                                      </p:tavLst>
                                    </p:anim>
                                    <p:animScale>
                                      <p:cBhvr>
                                        <p:cTn id="31" dur="52">
                                          <p:stCondLst>
                                            <p:cond delay="1300"/>
                                          </p:stCondLst>
                                        </p:cTn>
                                        <p:tgtEl>
                                          <p:spTgt spid="4">
                                            <p:txEl>
                                              <p:pRg st="1" end="1"/>
                                            </p:txEl>
                                          </p:spTgt>
                                        </p:tgtEl>
                                      </p:cBhvr>
                                      <p:to x="100000" y="60000"/>
                                    </p:animScale>
                                    <p:animScale>
                                      <p:cBhvr>
                                        <p:cTn id="32" dur="332" decel="50000">
                                          <p:stCondLst>
                                            <p:cond delay="1352"/>
                                          </p:stCondLst>
                                        </p:cTn>
                                        <p:tgtEl>
                                          <p:spTgt spid="4">
                                            <p:txEl>
                                              <p:pRg st="1" end="1"/>
                                            </p:txEl>
                                          </p:spTgt>
                                        </p:tgtEl>
                                      </p:cBhvr>
                                      <p:to x="100000" y="100000"/>
                                    </p:animScale>
                                    <p:animScale>
                                      <p:cBhvr>
                                        <p:cTn id="33" dur="52">
                                          <p:stCondLst>
                                            <p:cond delay="2624"/>
                                          </p:stCondLst>
                                        </p:cTn>
                                        <p:tgtEl>
                                          <p:spTgt spid="4">
                                            <p:txEl>
                                              <p:pRg st="1" end="1"/>
                                            </p:txEl>
                                          </p:spTgt>
                                        </p:tgtEl>
                                      </p:cBhvr>
                                      <p:to x="100000" y="80000"/>
                                    </p:animScale>
                                    <p:animScale>
                                      <p:cBhvr>
                                        <p:cTn id="34" dur="332" decel="50000">
                                          <p:stCondLst>
                                            <p:cond delay="2676"/>
                                          </p:stCondLst>
                                        </p:cTn>
                                        <p:tgtEl>
                                          <p:spTgt spid="4">
                                            <p:txEl>
                                              <p:pRg st="1" end="1"/>
                                            </p:txEl>
                                          </p:spTgt>
                                        </p:tgtEl>
                                      </p:cBhvr>
                                      <p:to x="100000" y="100000"/>
                                    </p:animScale>
                                    <p:animScale>
                                      <p:cBhvr>
                                        <p:cTn id="35" dur="52">
                                          <p:stCondLst>
                                            <p:cond delay="3284"/>
                                          </p:stCondLst>
                                        </p:cTn>
                                        <p:tgtEl>
                                          <p:spTgt spid="4">
                                            <p:txEl>
                                              <p:pRg st="1" end="1"/>
                                            </p:txEl>
                                          </p:spTgt>
                                        </p:tgtEl>
                                      </p:cBhvr>
                                      <p:to x="100000" y="90000"/>
                                    </p:animScale>
                                    <p:animScale>
                                      <p:cBhvr>
                                        <p:cTn id="36" dur="332" decel="50000">
                                          <p:stCondLst>
                                            <p:cond delay="3336"/>
                                          </p:stCondLst>
                                        </p:cTn>
                                        <p:tgtEl>
                                          <p:spTgt spid="4">
                                            <p:txEl>
                                              <p:pRg st="1" end="1"/>
                                            </p:txEl>
                                          </p:spTgt>
                                        </p:tgtEl>
                                      </p:cBhvr>
                                      <p:to x="100000" y="100000"/>
                                    </p:animScale>
                                    <p:animScale>
                                      <p:cBhvr>
                                        <p:cTn id="37" dur="52">
                                          <p:stCondLst>
                                            <p:cond delay="3616"/>
                                          </p:stCondLst>
                                        </p:cTn>
                                        <p:tgtEl>
                                          <p:spTgt spid="4">
                                            <p:txEl>
                                              <p:pRg st="1" end="1"/>
                                            </p:txEl>
                                          </p:spTgt>
                                        </p:tgtEl>
                                      </p:cBhvr>
                                      <p:to x="100000" y="95000"/>
                                    </p:animScale>
                                    <p:animScale>
                                      <p:cBhvr>
                                        <p:cTn id="38" dur="332" decel="50000">
                                          <p:stCondLst>
                                            <p:cond delay="3668"/>
                                          </p:stCondLst>
                                        </p:cTn>
                                        <p:tgtEl>
                                          <p:spTgt spid="4">
                                            <p:txEl>
                                              <p:pRg st="1" end="1"/>
                                            </p:txEl>
                                          </p:spTgt>
                                        </p:tgtEl>
                                      </p:cBhvr>
                                      <p:to x="100000" y="100000"/>
                                    </p:animScale>
                                  </p:childTnLst>
                                </p:cTn>
                              </p:par>
                              <p:par>
                                <p:cTn id="39" presetID="26" presetClass="entr" presetSubtype="0" fill="hold" nodeType="withEffect">
                                  <p:stCondLst>
                                    <p:cond delay="0"/>
                                  </p:stCondLst>
                                  <p:childTnLst>
                                    <p:set>
                                      <p:cBhvr>
                                        <p:cTn id="40" dur="1" fill="hold">
                                          <p:stCondLst>
                                            <p:cond delay="0"/>
                                          </p:stCondLst>
                                        </p:cTn>
                                        <p:tgtEl>
                                          <p:spTgt spid="4">
                                            <p:txEl>
                                              <p:pRg st="2" end="2"/>
                                            </p:txEl>
                                          </p:spTgt>
                                        </p:tgtEl>
                                        <p:attrNameLst>
                                          <p:attrName>style.visibility</p:attrName>
                                        </p:attrNameLst>
                                      </p:cBhvr>
                                      <p:to>
                                        <p:strVal val="visible"/>
                                      </p:to>
                                    </p:set>
                                    <p:animEffect transition="in" filter="wipe(down)">
                                      <p:cBhvr>
                                        <p:cTn id="41" dur="1160">
                                          <p:stCondLst>
                                            <p:cond delay="0"/>
                                          </p:stCondLst>
                                        </p:cTn>
                                        <p:tgtEl>
                                          <p:spTgt spid="4">
                                            <p:txEl>
                                              <p:pRg st="2" end="2"/>
                                            </p:txEl>
                                          </p:spTgt>
                                        </p:tgtEl>
                                      </p:cBhvr>
                                    </p:animEffect>
                                    <p:anim calcmode="lin" valueType="num">
                                      <p:cBhvr>
                                        <p:cTn id="42" dur="3644" tmFilter="0,0; 0.14,0.36; 0.43,0.73; 0.71,0.91; 1.0,1.0">
                                          <p:stCondLst>
                                            <p:cond delay="0"/>
                                          </p:stCondLst>
                                        </p:cTn>
                                        <p:tgtEl>
                                          <p:spTgt spid="4">
                                            <p:txEl>
                                              <p:pRg st="2" end="2"/>
                                            </p:txEl>
                                          </p:spTgt>
                                        </p:tgtEl>
                                        <p:attrNameLst>
                                          <p:attrName>ppt_x</p:attrName>
                                        </p:attrNameLst>
                                      </p:cBhvr>
                                      <p:tavLst>
                                        <p:tav tm="0">
                                          <p:val>
                                            <p:strVal val="#ppt_x-0.25"/>
                                          </p:val>
                                        </p:tav>
                                        <p:tav tm="100000">
                                          <p:val>
                                            <p:strVal val="#ppt_x"/>
                                          </p:val>
                                        </p:tav>
                                      </p:tavLst>
                                    </p:anim>
                                    <p:anim calcmode="lin" valueType="num">
                                      <p:cBhvr>
                                        <p:cTn id="43" dur="1328" tmFilter="0.0,0.0; 0.25,0.07; 0.50,0.2; 0.75,0.467; 1.0,1.0">
                                          <p:stCondLst>
                                            <p:cond delay="0"/>
                                          </p:stCondLst>
                                        </p:cTn>
                                        <p:tgtEl>
                                          <p:spTgt spid="4">
                                            <p:txEl>
                                              <p:pRg st="2" end="2"/>
                                            </p:txEl>
                                          </p:spTgt>
                                        </p:tgtEl>
                                        <p:attrNameLst>
                                          <p:attrName>ppt_y</p:attrName>
                                        </p:attrNameLst>
                                      </p:cBhvr>
                                      <p:tavLst>
                                        <p:tav tm="0" fmla="#ppt_y-sin(pi*$)/3">
                                          <p:val>
                                            <p:fltVal val="0.5"/>
                                          </p:val>
                                        </p:tav>
                                        <p:tav tm="100000">
                                          <p:val>
                                            <p:fltVal val="1"/>
                                          </p:val>
                                        </p:tav>
                                      </p:tavLst>
                                    </p:anim>
                                    <p:anim calcmode="lin" valueType="num">
                                      <p:cBhvr>
                                        <p:cTn id="44" dur="1328" tmFilter="0, 0; 0.125,0.2665; 0.25,0.4; 0.375,0.465; 0.5,0.5;  0.625,0.535; 0.75,0.6; 0.875,0.7335; 1,1">
                                          <p:stCondLst>
                                            <p:cond delay="1328"/>
                                          </p:stCondLst>
                                        </p:cTn>
                                        <p:tgtEl>
                                          <p:spTgt spid="4">
                                            <p:txEl>
                                              <p:pRg st="2" end="2"/>
                                            </p:txEl>
                                          </p:spTgt>
                                        </p:tgtEl>
                                        <p:attrNameLst>
                                          <p:attrName>ppt_y</p:attrName>
                                        </p:attrNameLst>
                                      </p:cBhvr>
                                      <p:tavLst>
                                        <p:tav tm="0" fmla="#ppt_y-sin(pi*$)/9">
                                          <p:val>
                                            <p:fltVal val="0"/>
                                          </p:val>
                                        </p:tav>
                                        <p:tav tm="100000">
                                          <p:val>
                                            <p:fltVal val="1"/>
                                          </p:val>
                                        </p:tav>
                                      </p:tavLst>
                                    </p:anim>
                                    <p:anim calcmode="lin" valueType="num">
                                      <p:cBhvr>
                                        <p:cTn id="45" dur="664" tmFilter="0, 0; 0.125,0.2665; 0.25,0.4; 0.375,0.465; 0.5,0.5;  0.625,0.535; 0.75,0.6; 0.875,0.7335; 1,1">
                                          <p:stCondLst>
                                            <p:cond delay="2648"/>
                                          </p:stCondLst>
                                        </p:cTn>
                                        <p:tgtEl>
                                          <p:spTgt spid="4">
                                            <p:txEl>
                                              <p:pRg st="2" end="2"/>
                                            </p:txEl>
                                          </p:spTgt>
                                        </p:tgtEl>
                                        <p:attrNameLst>
                                          <p:attrName>ppt_y</p:attrName>
                                        </p:attrNameLst>
                                      </p:cBhvr>
                                      <p:tavLst>
                                        <p:tav tm="0" fmla="#ppt_y-sin(pi*$)/27">
                                          <p:val>
                                            <p:fltVal val="0"/>
                                          </p:val>
                                        </p:tav>
                                        <p:tav tm="100000">
                                          <p:val>
                                            <p:fltVal val="1"/>
                                          </p:val>
                                        </p:tav>
                                      </p:tavLst>
                                    </p:anim>
                                    <p:anim calcmode="lin" valueType="num">
                                      <p:cBhvr>
                                        <p:cTn id="46" dur="328" tmFilter="0, 0; 0.125,0.2665; 0.25,0.4; 0.375,0.465; 0.5,0.5;  0.625,0.535; 0.75,0.6; 0.875,0.7335; 1,1">
                                          <p:stCondLst>
                                            <p:cond delay="3312"/>
                                          </p:stCondLst>
                                        </p:cTn>
                                        <p:tgtEl>
                                          <p:spTgt spid="4">
                                            <p:txEl>
                                              <p:pRg st="2" end="2"/>
                                            </p:txEl>
                                          </p:spTgt>
                                        </p:tgtEl>
                                        <p:attrNameLst>
                                          <p:attrName>ppt_y</p:attrName>
                                        </p:attrNameLst>
                                      </p:cBhvr>
                                      <p:tavLst>
                                        <p:tav tm="0" fmla="#ppt_y-sin(pi*$)/81">
                                          <p:val>
                                            <p:fltVal val="0"/>
                                          </p:val>
                                        </p:tav>
                                        <p:tav tm="100000">
                                          <p:val>
                                            <p:fltVal val="1"/>
                                          </p:val>
                                        </p:tav>
                                      </p:tavLst>
                                    </p:anim>
                                    <p:animScale>
                                      <p:cBhvr>
                                        <p:cTn id="47" dur="52">
                                          <p:stCondLst>
                                            <p:cond delay="1300"/>
                                          </p:stCondLst>
                                        </p:cTn>
                                        <p:tgtEl>
                                          <p:spTgt spid="4">
                                            <p:txEl>
                                              <p:pRg st="2" end="2"/>
                                            </p:txEl>
                                          </p:spTgt>
                                        </p:tgtEl>
                                      </p:cBhvr>
                                      <p:to x="100000" y="60000"/>
                                    </p:animScale>
                                    <p:animScale>
                                      <p:cBhvr>
                                        <p:cTn id="48" dur="332" decel="50000">
                                          <p:stCondLst>
                                            <p:cond delay="1352"/>
                                          </p:stCondLst>
                                        </p:cTn>
                                        <p:tgtEl>
                                          <p:spTgt spid="4">
                                            <p:txEl>
                                              <p:pRg st="2" end="2"/>
                                            </p:txEl>
                                          </p:spTgt>
                                        </p:tgtEl>
                                      </p:cBhvr>
                                      <p:to x="100000" y="100000"/>
                                    </p:animScale>
                                    <p:animScale>
                                      <p:cBhvr>
                                        <p:cTn id="49" dur="52">
                                          <p:stCondLst>
                                            <p:cond delay="2624"/>
                                          </p:stCondLst>
                                        </p:cTn>
                                        <p:tgtEl>
                                          <p:spTgt spid="4">
                                            <p:txEl>
                                              <p:pRg st="2" end="2"/>
                                            </p:txEl>
                                          </p:spTgt>
                                        </p:tgtEl>
                                      </p:cBhvr>
                                      <p:to x="100000" y="80000"/>
                                    </p:animScale>
                                    <p:animScale>
                                      <p:cBhvr>
                                        <p:cTn id="50" dur="332" decel="50000">
                                          <p:stCondLst>
                                            <p:cond delay="2676"/>
                                          </p:stCondLst>
                                        </p:cTn>
                                        <p:tgtEl>
                                          <p:spTgt spid="4">
                                            <p:txEl>
                                              <p:pRg st="2" end="2"/>
                                            </p:txEl>
                                          </p:spTgt>
                                        </p:tgtEl>
                                      </p:cBhvr>
                                      <p:to x="100000" y="100000"/>
                                    </p:animScale>
                                    <p:animScale>
                                      <p:cBhvr>
                                        <p:cTn id="51" dur="52">
                                          <p:stCondLst>
                                            <p:cond delay="3284"/>
                                          </p:stCondLst>
                                        </p:cTn>
                                        <p:tgtEl>
                                          <p:spTgt spid="4">
                                            <p:txEl>
                                              <p:pRg st="2" end="2"/>
                                            </p:txEl>
                                          </p:spTgt>
                                        </p:tgtEl>
                                      </p:cBhvr>
                                      <p:to x="100000" y="90000"/>
                                    </p:animScale>
                                    <p:animScale>
                                      <p:cBhvr>
                                        <p:cTn id="52" dur="332" decel="50000">
                                          <p:stCondLst>
                                            <p:cond delay="3336"/>
                                          </p:stCondLst>
                                        </p:cTn>
                                        <p:tgtEl>
                                          <p:spTgt spid="4">
                                            <p:txEl>
                                              <p:pRg st="2" end="2"/>
                                            </p:txEl>
                                          </p:spTgt>
                                        </p:tgtEl>
                                      </p:cBhvr>
                                      <p:to x="100000" y="100000"/>
                                    </p:animScale>
                                    <p:animScale>
                                      <p:cBhvr>
                                        <p:cTn id="53" dur="52">
                                          <p:stCondLst>
                                            <p:cond delay="3616"/>
                                          </p:stCondLst>
                                        </p:cTn>
                                        <p:tgtEl>
                                          <p:spTgt spid="4">
                                            <p:txEl>
                                              <p:pRg st="2" end="2"/>
                                            </p:txEl>
                                          </p:spTgt>
                                        </p:tgtEl>
                                      </p:cBhvr>
                                      <p:to x="100000" y="95000"/>
                                    </p:animScale>
                                    <p:animScale>
                                      <p:cBhvr>
                                        <p:cTn id="54" dur="332" decel="50000">
                                          <p:stCondLst>
                                            <p:cond delay="3668"/>
                                          </p:stCondLst>
                                        </p:cTn>
                                        <p:tgtEl>
                                          <p:spTgt spid="4">
                                            <p:txEl>
                                              <p:pRg st="2" end="2"/>
                                            </p:txEl>
                                          </p:spTgt>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2" presetClass="entr" presetSubtype="8" fill="hold" nodeType="clickEffect">
                                  <p:stCondLst>
                                    <p:cond delay="0"/>
                                  </p:stCondLst>
                                  <p:childTnLst>
                                    <p:set>
                                      <p:cBhvr>
                                        <p:cTn id="58" dur="1" fill="hold">
                                          <p:stCondLst>
                                            <p:cond delay="0"/>
                                          </p:stCondLst>
                                        </p:cTn>
                                        <p:tgtEl>
                                          <p:spTgt spid="8">
                                            <p:txEl>
                                              <p:pRg st="0" end="0"/>
                                            </p:txEl>
                                          </p:spTgt>
                                        </p:tgtEl>
                                        <p:attrNameLst>
                                          <p:attrName>style.visibility</p:attrName>
                                        </p:attrNameLst>
                                      </p:cBhvr>
                                      <p:to>
                                        <p:strVal val="visible"/>
                                      </p:to>
                                    </p:set>
                                    <p:anim calcmode="lin" valueType="num">
                                      <p:cBhvr additive="base">
                                        <p:cTn id="59" dur="20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60" dur="20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2" fill="hold" nodeType="clickEffect">
                                  <p:stCondLst>
                                    <p:cond delay="0"/>
                                  </p:stCondLst>
                                  <p:childTnLst>
                                    <p:set>
                                      <p:cBhvr>
                                        <p:cTn id="64" dur="1" fill="hold">
                                          <p:stCondLst>
                                            <p:cond delay="0"/>
                                          </p:stCondLst>
                                        </p:cTn>
                                        <p:tgtEl>
                                          <p:spTgt spid="10">
                                            <p:txEl>
                                              <p:pRg st="0" end="0"/>
                                            </p:txEl>
                                          </p:spTgt>
                                        </p:tgtEl>
                                        <p:attrNameLst>
                                          <p:attrName>style.visibility</p:attrName>
                                        </p:attrNameLst>
                                      </p:cBhvr>
                                      <p:to>
                                        <p:strVal val="visible"/>
                                      </p:to>
                                    </p:set>
                                    <p:anim calcmode="lin" valueType="num">
                                      <p:cBhvr additive="base">
                                        <p:cTn id="65" dur="2000" fill="hold"/>
                                        <p:tgtEl>
                                          <p:spTgt spid="10">
                                            <p:txEl>
                                              <p:pRg st="0" end="0"/>
                                            </p:txEl>
                                          </p:spTgt>
                                        </p:tgtEl>
                                        <p:attrNameLst>
                                          <p:attrName>ppt_x</p:attrName>
                                        </p:attrNameLst>
                                      </p:cBhvr>
                                      <p:tavLst>
                                        <p:tav tm="0">
                                          <p:val>
                                            <p:strVal val="1+#ppt_w/2"/>
                                          </p:val>
                                        </p:tav>
                                        <p:tav tm="100000">
                                          <p:val>
                                            <p:strVal val="#ppt_x"/>
                                          </p:val>
                                        </p:tav>
                                      </p:tavLst>
                                    </p:anim>
                                    <p:anim calcmode="lin" valueType="num">
                                      <p:cBhvr additive="base">
                                        <p:cTn id="66" dur="20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8" fill="hold" nodeType="clickEffect">
                                  <p:stCondLst>
                                    <p:cond delay="0"/>
                                  </p:stCondLst>
                                  <p:childTnLst>
                                    <p:set>
                                      <p:cBhvr>
                                        <p:cTn id="70" dur="1" fill="hold">
                                          <p:stCondLst>
                                            <p:cond delay="0"/>
                                          </p:stCondLst>
                                        </p:cTn>
                                        <p:tgtEl>
                                          <p:spTgt spid="2">
                                            <p:txEl>
                                              <p:pRg st="0" end="0"/>
                                            </p:txEl>
                                          </p:spTgt>
                                        </p:tgtEl>
                                        <p:attrNameLst>
                                          <p:attrName>style.visibility</p:attrName>
                                        </p:attrNameLst>
                                      </p:cBhvr>
                                      <p:to>
                                        <p:strVal val="visible"/>
                                      </p:to>
                                    </p:set>
                                    <p:anim calcmode="lin" valueType="num">
                                      <p:cBhvr additive="base">
                                        <p:cTn id="71" dur="20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72" dur="2000" fill="hold"/>
                                        <p:tgtEl>
                                          <p:spTgt spid="2">
                                            <p:txEl>
                                              <p:pRg st="0" end="0"/>
                                            </p:txEl>
                                          </p:spTgt>
                                        </p:tgtEl>
                                        <p:attrNameLst>
                                          <p:attrName>ppt_y</p:attrName>
                                        </p:attrNameLst>
                                      </p:cBhvr>
                                      <p:tavLst>
                                        <p:tav tm="0">
                                          <p:val>
                                            <p:strVal val="#ppt_y"/>
                                          </p:val>
                                        </p:tav>
                                        <p:tav tm="100000">
                                          <p:val>
                                            <p:strVal val="#ppt_y"/>
                                          </p:val>
                                        </p:tav>
                                      </p:tavLst>
                                    </p:anim>
                                  </p:childTnLst>
                                </p:cTn>
                              </p:par>
                              <p:par>
                                <p:cTn id="73" presetID="6" presetClass="entr" presetSubtype="16" fill="hold" nodeType="with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circle(in)">
                                      <p:cBhvr>
                                        <p:cTn id="75"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9366872" y="286495"/>
            <a:ext cx="1576520" cy="821441"/>
            <a:chOff x="8627081" y="671626"/>
            <a:chExt cx="1576520" cy="821441"/>
          </a:xfrm>
        </p:grpSpPr>
        <p:pic>
          <p:nvPicPr>
            <p:cNvPr id="20" name="Picture 19" descr="Assets_THT-16.jpg"/>
            <p:cNvPicPr>
              <a:picLocks noChangeAspect="1"/>
            </p:cNvPicPr>
            <p:nvPr/>
          </p:nvPicPr>
          <p:blipFill rotWithShape="1">
            <a:blip r:embed="rId3" cstate="screen">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a:ext>
              </a:extLst>
            </a:blip>
            <a:srcRect l="19785" t="29350" r="10177" b="48987"/>
            <a:stretch/>
          </p:blipFill>
          <p:spPr>
            <a:xfrm>
              <a:off x="8627081" y="671626"/>
              <a:ext cx="1368968" cy="594016"/>
            </a:xfrm>
            <a:prstGeom prst="rect">
              <a:avLst/>
            </a:prstGeom>
          </p:spPr>
        </p:pic>
        <p:pic>
          <p:nvPicPr>
            <p:cNvPr id="22" name="Picture 21" descr="Assets_THT-17.jpg"/>
            <p:cNvPicPr>
              <a:picLocks noChangeAspect="1"/>
            </p:cNvPicPr>
            <p:nvPr/>
          </p:nvPicPr>
          <p:blipFill rotWithShape="1">
            <a:blip r:embed="rId5" cstate="screen">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a:ext>
              </a:extLst>
            </a:blip>
            <a:srcRect l="23725" t="32922" r="19413" b="45213"/>
            <a:stretch/>
          </p:blipFill>
          <p:spPr>
            <a:xfrm>
              <a:off x="8820889" y="747181"/>
              <a:ext cx="1382712" cy="745886"/>
            </a:xfrm>
            <a:prstGeom prst="rect">
              <a:avLst/>
            </a:prstGeom>
          </p:spPr>
        </p:pic>
      </p:grpSp>
      <p:pic>
        <p:nvPicPr>
          <p:cNvPr id="23" name="Picture 22" descr="Assets_THT-17.jpg"/>
          <p:cNvPicPr>
            <a:picLocks noChangeAspect="1"/>
          </p:cNvPicPr>
          <p:nvPr/>
        </p:nvPicPr>
        <p:blipFill rotWithShape="1">
          <a:blip r:embed="rId5" cstate="screen">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a:ext>
            </a:extLst>
          </a:blip>
          <a:srcRect l="23725" t="32922" r="19413" b="45213"/>
          <a:stretch/>
        </p:blipFill>
        <p:spPr>
          <a:xfrm>
            <a:off x="10359546" y="1117388"/>
            <a:ext cx="1382712" cy="745886"/>
          </a:xfrm>
          <a:prstGeom prst="rect">
            <a:avLst/>
          </a:prstGeom>
        </p:spPr>
      </p:pic>
      <p:sp>
        <p:nvSpPr>
          <p:cNvPr id="28" name="Rectangle 27"/>
          <p:cNvSpPr/>
          <p:nvPr/>
        </p:nvSpPr>
        <p:spPr>
          <a:xfrm>
            <a:off x="0" y="6730200"/>
            <a:ext cx="12192000" cy="120698"/>
          </a:xfrm>
          <a:prstGeom prst="rect">
            <a:avLst/>
          </a:prstGeom>
          <a:solidFill>
            <a:srgbClr val="0060A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a:extLst>
              <a:ext uri="{FF2B5EF4-FFF2-40B4-BE49-F238E27FC236}">
                <a16:creationId xmlns:a16="http://schemas.microsoft.com/office/drawing/2014/main" id="{7CFDFF99-DEFA-4616-95DB-B856EA485E56}"/>
              </a:ext>
            </a:extLst>
          </p:cNvPr>
          <p:cNvSpPr txBox="1"/>
          <p:nvPr/>
        </p:nvSpPr>
        <p:spPr>
          <a:xfrm>
            <a:off x="1816388" y="2806988"/>
            <a:ext cx="8703568" cy="2431435"/>
          </a:xfrm>
          <a:prstGeom prst="rect">
            <a:avLst/>
          </a:prstGeom>
          <a:noFill/>
        </p:spPr>
        <p:txBody>
          <a:bodyPr wrap="square" rtlCol="0">
            <a:spAutoFit/>
          </a:bodyPr>
          <a:lstStyle/>
          <a:p>
            <a:r>
              <a:rPr lang="en-GB" sz="3200" dirty="0"/>
              <a:t>This award is for teams and individuals who have been able to work collaboratively across services and organisations to meet changing needs of the population or workforce.</a:t>
            </a:r>
            <a:br>
              <a:rPr lang="en-GB" sz="2400" dirty="0"/>
            </a:br>
            <a:endParaRPr lang="en-GB" sz="2400" dirty="0"/>
          </a:p>
        </p:txBody>
      </p:sp>
      <p:sp>
        <p:nvSpPr>
          <p:cNvPr id="12" name="TextBox 11">
            <a:extLst>
              <a:ext uri="{FF2B5EF4-FFF2-40B4-BE49-F238E27FC236}">
                <a16:creationId xmlns:a16="http://schemas.microsoft.com/office/drawing/2014/main" id="{1869CD68-F3D3-4A05-A7A4-A76397D04BD7}"/>
              </a:ext>
            </a:extLst>
          </p:cNvPr>
          <p:cNvSpPr txBox="1"/>
          <p:nvPr/>
        </p:nvSpPr>
        <p:spPr>
          <a:xfrm>
            <a:off x="449742" y="1006762"/>
            <a:ext cx="10865333" cy="1446550"/>
          </a:xfrm>
          <a:prstGeom prst="rect">
            <a:avLst/>
          </a:prstGeom>
          <a:noFill/>
        </p:spPr>
        <p:txBody>
          <a:bodyPr wrap="square" rtlCol="0">
            <a:spAutoFit/>
          </a:bodyPr>
          <a:lstStyle/>
          <a:p>
            <a:pPr algn="ctr"/>
            <a:r>
              <a:rPr lang="en-GB" sz="4400" b="1" dirty="0">
                <a:solidFill>
                  <a:srgbClr val="0070C0"/>
                </a:solidFill>
                <a:latin typeface="+mj-lt"/>
                <a:cs typeface="Arial Bold" panose="020B0704020202020204" pitchFamily="34" charset="0"/>
              </a:rPr>
              <a:t>The Building Bridges Award </a:t>
            </a:r>
          </a:p>
          <a:p>
            <a:pPr algn="ctr"/>
            <a:r>
              <a:rPr lang="en-GB" sz="4400" b="1" dirty="0">
                <a:solidFill>
                  <a:srgbClr val="0070C0"/>
                </a:solidFill>
                <a:latin typeface="+mj-lt"/>
                <a:cs typeface="Arial Bold" panose="020B0704020202020204" pitchFamily="34" charset="0"/>
              </a:rPr>
              <a:t>Partnership Working</a:t>
            </a:r>
            <a:endParaRPr lang="en-US" sz="4400" b="1" dirty="0">
              <a:solidFill>
                <a:srgbClr val="0070C0"/>
              </a:solidFill>
              <a:latin typeface="+mj-lt"/>
              <a:cs typeface="Arial Bold" panose="020B0704020202020204" pitchFamily="34" charset="0"/>
            </a:endParaRPr>
          </a:p>
        </p:txBody>
      </p:sp>
    </p:spTree>
    <p:extLst>
      <p:ext uri="{BB962C8B-B14F-4D97-AF65-F5344CB8AC3E}">
        <p14:creationId xmlns:p14="http://schemas.microsoft.com/office/powerpoint/2010/main" val="3289987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90528" y="280410"/>
            <a:ext cx="9010943" cy="1446550"/>
          </a:xfrm>
          <a:prstGeom prst="rect">
            <a:avLst/>
          </a:prstGeom>
          <a:noFill/>
        </p:spPr>
        <p:txBody>
          <a:bodyPr wrap="square" rtlCol="0">
            <a:spAutoFit/>
          </a:bodyPr>
          <a:lstStyle/>
          <a:p>
            <a:pPr algn="ctr"/>
            <a:r>
              <a:rPr lang="en-GB" sz="4400" b="1" dirty="0">
                <a:solidFill>
                  <a:srgbClr val="0070C0"/>
                </a:solidFill>
                <a:latin typeface="+mj-lt"/>
                <a:ea typeface="Calibri" panose="020F0502020204030204" pitchFamily="34" charset="0"/>
                <a:cs typeface="Arial Bold" panose="020B0704020202020204" pitchFamily="34" charset="0"/>
              </a:rPr>
              <a:t>Nominees for </a:t>
            </a:r>
          </a:p>
          <a:p>
            <a:pPr algn="ctr"/>
            <a:r>
              <a:rPr lang="en-GB" sz="4400" b="1" dirty="0">
                <a:solidFill>
                  <a:srgbClr val="0070C0"/>
                </a:solidFill>
                <a:latin typeface="+mj-lt"/>
                <a:cs typeface="Arial Bold" panose="020B0704020202020204" pitchFamily="34" charset="0"/>
              </a:rPr>
              <a:t>Building Bridges Award </a:t>
            </a:r>
            <a:r>
              <a:rPr lang="en-GB" sz="4400" b="1" dirty="0">
                <a:solidFill>
                  <a:srgbClr val="0070C0"/>
                </a:solidFill>
                <a:latin typeface="+mj-lt"/>
                <a:ea typeface="Calibri" panose="020F0502020204030204" pitchFamily="34" charset="0"/>
                <a:cs typeface="Arial Bold" panose="020B0704020202020204" pitchFamily="34" charset="0"/>
              </a:rPr>
              <a:t>are..</a:t>
            </a:r>
            <a:endParaRPr lang="en-US" sz="4400" b="1" dirty="0">
              <a:solidFill>
                <a:srgbClr val="0060A8"/>
              </a:solidFill>
              <a:latin typeface="+mj-lt"/>
              <a:cs typeface="Arial Bold" panose="020B0704020202020204" pitchFamily="34" charset="0"/>
            </a:endParaRPr>
          </a:p>
        </p:txBody>
      </p:sp>
      <p:grpSp>
        <p:nvGrpSpPr>
          <p:cNvPr id="27" name="Group 26"/>
          <p:cNvGrpSpPr/>
          <p:nvPr/>
        </p:nvGrpSpPr>
        <p:grpSpPr>
          <a:xfrm>
            <a:off x="9366872" y="286495"/>
            <a:ext cx="1576520" cy="821441"/>
            <a:chOff x="8627081" y="671626"/>
            <a:chExt cx="1576520" cy="821441"/>
          </a:xfrm>
        </p:grpSpPr>
        <p:pic>
          <p:nvPicPr>
            <p:cNvPr id="20" name="Picture 19" descr="Assets_THT-16.jpg"/>
            <p:cNvPicPr>
              <a:picLocks noChangeAspect="1"/>
            </p:cNvPicPr>
            <p:nvPr/>
          </p:nvPicPr>
          <p:blipFill rotWithShape="1">
            <a:blip r:embed="rId3" cstate="screen">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a:ext>
              </a:extLst>
            </a:blip>
            <a:srcRect l="19785" t="29350" r="10177" b="48987"/>
            <a:stretch/>
          </p:blipFill>
          <p:spPr>
            <a:xfrm>
              <a:off x="8627081" y="671626"/>
              <a:ext cx="1368968" cy="594016"/>
            </a:xfrm>
            <a:prstGeom prst="rect">
              <a:avLst/>
            </a:prstGeom>
          </p:spPr>
        </p:pic>
        <p:pic>
          <p:nvPicPr>
            <p:cNvPr id="22" name="Picture 21" descr="Assets_THT-17.jpg"/>
            <p:cNvPicPr>
              <a:picLocks noChangeAspect="1"/>
            </p:cNvPicPr>
            <p:nvPr/>
          </p:nvPicPr>
          <p:blipFill rotWithShape="1">
            <a:blip r:embed="rId5" cstate="screen">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a:ext>
              </a:extLst>
            </a:blip>
            <a:srcRect l="23725" t="32922" r="19413" b="45213"/>
            <a:stretch/>
          </p:blipFill>
          <p:spPr>
            <a:xfrm>
              <a:off x="8820889" y="747181"/>
              <a:ext cx="1382712" cy="745886"/>
            </a:xfrm>
            <a:prstGeom prst="rect">
              <a:avLst/>
            </a:prstGeom>
          </p:spPr>
        </p:pic>
      </p:grpSp>
      <p:pic>
        <p:nvPicPr>
          <p:cNvPr id="23" name="Picture 22" descr="Assets_THT-17.jpg"/>
          <p:cNvPicPr>
            <a:picLocks noChangeAspect="1"/>
          </p:cNvPicPr>
          <p:nvPr/>
        </p:nvPicPr>
        <p:blipFill rotWithShape="1">
          <a:blip r:embed="rId5" cstate="screen">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a:ext>
            </a:extLst>
          </a:blip>
          <a:srcRect l="23725" t="32922" r="19413" b="45213"/>
          <a:stretch/>
        </p:blipFill>
        <p:spPr>
          <a:xfrm>
            <a:off x="10359546" y="1117388"/>
            <a:ext cx="1382712" cy="745886"/>
          </a:xfrm>
          <a:prstGeom prst="rect">
            <a:avLst/>
          </a:prstGeom>
        </p:spPr>
      </p:pic>
      <p:sp>
        <p:nvSpPr>
          <p:cNvPr id="28" name="Rectangle 27"/>
          <p:cNvSpPr/>
          <p:nvPr/>
        </p:nvSpPr>
        <p:spPr>
          <a:xfrm>
            <a:off x="0" y="6730200"/>
            <a:ext cx="12192000" cy="120698"/>
          </a:xfrm>
          <a:prstGeom prst="rect">
            <a:avLst/>
          </a:prstGeom>
          <a:solidFill>
            <a:srgbClr val="0060A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C2BF26AE-0BF2-415D-8D51-7038D4D5C164}"/>
              </a:ext>
            </a:extLst>
          </p:cNvPr>
          <p:cNvSpPr txBox="1"/>
          <p:nvPr/>
        </p:nvSpPr>
        <p:spPr>
          <a:xfrm>
            <a:off x="185738" y="1863274"/>
            <a:ext cx="11830050" cy="4647426"/>
          </a:xfrm>
          <a:prstGeom prst="rect">
            <a:avLst/>
          </a:prstGeom>
          <a:noFill/>
        </p:spPr>
        <p:txBody>
          <a:bodyPr wrap="square" rtlCol="0">
            <a:spAutoFit/>
          </a:bodyPr>
          <a:lstStyle/>
          <a:p>
            <a:pPr algn="ctr"/>
            <a:r>
              <a:rPr lang="en-GB" sz="2000" b="1" dirty="0"/>
              <a:t>Adam Pervoe </a:t>
            </a:r>
            <a:r>
              <a:rPr lang="en-GB" sz="2000" b="1" dirty="0">
                <a:solidFill>
                  <a:srgbClr val="7030A0"/>
                </a:solidFill>
              </a:rPr>
              <a:t>– Nominated by Akbal Ahmed</a:t>
            </a:r>
          </a:p>
          <a:p>
            <a:pPr algn="ctr"/>
            <a:r>
              <a:rPr lang="en-GB" sz="2000" b="1" dirty="0"/>
              <a:t>Admission Avoidance and Discharge Service </a:t>
            </a:r>
            <a:r>
              <a:rPr lang="en-GB" sz="2000" b="1" dirty="0">
                <a:solidFill>
                  <a:srgbClr val="7030A0"/>
                </a:solidFill>
              </a:rPr>
              <a:t>– Nominated by Eleanor Mata</a:t>
            </a:r>
          </a:p>
          <a:p>
            <a:pPr algn="ctr"/>
            <a:r>
              <a:rPr lang="en-GB" sz="2000" b="1" dirty="0"/>
              <a:t>Continence Service </a:t>
            </a:r>
            <a:r>
              <a:rPr lang="en-GB" sz="2000" b="1" dirty="0">
                <a:solidFill>
                  <a:srgbClr val="7030A0"/>
                </a:solidFill>
              </a:rPr>
              <a:t>– Nominated by Chinny Ejiogu</a:t>
            </a:r>
          </a:p>
          <a:p>
            <a:pPr algn="ctr"/>
            <a:r>
              <a:rPr lang="en-GB" sz="2000" b="1" dirty="0"/>
              <a:t>Emma Robinson </a:t>
            </a:r>
            <a:r>
              <a:rPr lang="en-GB" sz="2000" b="1" dirty="0">
                <a:solidFill>
                  <a:srgbClr val="7030A0"/>
                </a:solidFill>
              </a:rPr>
              <a:t>– Nominated by Petra Nittel</a:t>
            </a:r>
          </a:p>
          <a:p>
            <a:pPr algn="ctr"/>
            <a:r>
              <a:rPr lang="en-GB" sz="2000" b="1" dirty="0"/>
              <a:t>Ghyama Arts! </a:t>
            </a:r>
            <a:r>
              <a:rPr lang="en-GB" sz="2000" b="1" dirty="0">
                <a:solidFill>
                  <a:srgbClr val="7030A0"/>
                </a:solidFill>
              </a:rPr>
              <a:t>– Nominated by Yousuf Peshavaria</a:t>
            </a:r>
          </a:p>
          <a:p>
            <a:pPr algn="ctr"/>
            <a:r>
              <a:rPr lang="en-GB" sz="2000" b="1" dirty="0"/>
              <a:t>James Dodd and Suzy Laird </a:t>
            </a:r>
            <a:r>
              <a:rPr lang="en-GB" sz="2000" b="1" dirty="0">
                <a:solidFill>
                  <a:srgbClr val="7030A0"/>
                </a:solidFill>
              </a:rPr>
              <a:t>– Nominated by Joanna Conroy</a:t>
            </a:r>
          </a:p>
          <a:p>
            <a:pPr algn="ctr"/>
            <a:r>
              <a:rPr lang="en-GB" sz="2000" b="1" dirty="0"/>
              <a:t>Jon Williams </a:t>
            </a:r>
            <a:r>
              <a:rPr lang="en-GB" sz="2000" b="1" dirty="0">
                <a:solidFill>
                  <a:srgbClr val="7030A0"/>
                </a:solidFill>
              </a:rPr>
              <a:t>– Nominated by Jenny Rush</a:t>
            </a:r>
          </a:p>
          <a:p>
            <a:pPr algn="ctr"/>
            <a:r>
              <a:rPr lang="en-GB" sz="2000" b="1" dirty="0"/>
              <a:t>Quality and Audit Assurance Team </a:t>
            </a:r>
            <a:r>
              <a:rPr lang="en-GB" sz="2000" b="1" dirty="0">
                <a:solidFill>
                  <a:srgbClr val="7030A0"/>
                </a:solidFill>
              </a:rPr>
              <a:t>– Nominated by Graeme Miller</a:t>
            </a:r>
          </a:p>
          <a:p>
            <a:pPr algn="ctr"/>
            <a:r>
              <a:rPr lang="en-GB" sz="2000" b="1" dirty="0"/>
              <a:t>Samuel Echagaray </a:t>
            </a:r>
            <a:r>
              <a:rPr lang="en-GB" sz="2000" b="1" dirty="0">
                <a:solidFill>
                  <a:srgbClr val="7030A0"/>
                </a:solidFill>
              </a:rPr>
              <a:t>– Nominated by Daniel Gibney</a:t>
            </a:r>
          </a:p>
          <a:p>
            <a:pPr algn="ctr"/>
            <a:r>
              <a:rPr lang="en-GB" sz="2000" b="1" dirty="0"/>
              <a:t>The Children's Atopy Team </a:t>
            </a:r>
            <a:r>
              <a:rPr lang="en-GB" sz="2000" b="1" dirty="0">
                <a:solidFill>
                  <a:srgbClr val="7030A0"/>
                </a:solidFill>
              </a:rPr>
              <a:t>– Nominated by Laura King</a:t>
            </a:r>
          </a:p>
          <a:p>
            <a:pPr algn="ctr"/>
            <a:r>
              <a:rPr lang="en-GB" sz="2000" b="1" dirty="0"/>
              <a:t>The Hospital Social Work Team </a:t>
            </a:r>
            <a:r>
              <a:rPr lang="en-GB" sz="2000" b="1" dirty="0">
                <a:solidFill>
                  <a:srgbClr val="7030A0"/>
                </a:solidFill>
              </a:rPr>
              <a:t>– Nominated by Rosa Garrido</a:t>
            </a:r>
          </a:p>
          <a:p>
            <a:pPr algn="ctr"/>
            <a:r>
              <a:rPr lang="en-GB" sz="2000" b="1" dirty="0"/>
              <a:t>The Primary Care Advocacy Team </a:t>
            </a:r>
            <a:r>
              <a:rPr lang="en-GB" sz="2000" b="1" dirty="0">
                <a:solidFill>
                  <a:srgbClr val="7030A0"/>
                </a:solidFill>
              </a:rPr>
              <a:t>– Nominated by Liz Hands</a:t>
            </a:r>
          </a:p>
          <a:p>
            <a:pPr algn="ctr"/>
            <a:r>
              <a:rPr lang="en-GB" sz="2000" b="1" dirty="0"/>
              <a:t>Werdi Adan </a:t>
            </a:r>
            <a:r>
              <a:rPr lang="en-GB" sz="2000" b="1" dirty="0">
                <a:solidFill>
                  <a:srgbClr val="7030A0"/>
                </a:solidFill>
              </a:rPr>
              <a:t>–</a:t>
            </a:r>
            <a:r>
              <a:rPr lang="en-GB" sz="2000" b="1" dirty="0"/>
              <a:t> </a:t>
            </a:r>
            <a:r>
              <a:rPr lang="en-GB" sz="2000" b="1" dirty="0">
                <a:solidFill>
                  <a:srgbClr val="7030A0"/>
                </a:solidFill>
              </a:rPr>
              <a:t>Nominated by Coffee Afrique </a:t>
            </a:r>
            <a:endParaRPr lang="en-GB" dirty="0"/>
          </a:p>
          <a:p>
            <a:endParaRPr lang="en-GB" dirty="0"/>
          </a:p>
          <a:p>
            <a:endParaRPr lang="en-GB" dirty="0"/>
          </a:p>
        </p:txBody>
      </p:sp>
      <p:sp>
        <p:nvSpPr>
          <p:cNvPr id="10" name="TextBox 9">
            <a:extLst>
              <a:ext uri="{FF2B5EF4-FFF2-40B4-BE49-F238E27FC236}">
                <a16:creationId xmlns:a16="http://schemas.microsoft.com/office/drawing/2014/main" id="{55242C18-3280-4A1F-96C6-B70CAC9823C6}"/>
              </a:ext>
            </a:extLst>
          </p:cNvPr>
          <p:cNvSpPr txBox="1"/>
          <p:nvPr/>
        </p:nvSpPr>
        <p:spPr>
          <a:xfrm>
            <a:off x="8656203" y="5480287"/>
            <a:ext cx="3080004" cy="1015663"/>
          </a:xfrm>
          <a:prstGeom prst="rect">
            <a:avLst/>
          </a:prstGeom>
          <a:noFill/>
        </p:spPr>
        <p:txBody>
          <a:bodyPr wrap="square" rtlCol="0">
            <a:spAutoFit/>
          </a:bodyPr>
          <a:lstStyle/>
          <a:p>
            <a:r>
              <a:rPr lang="en-GB" sz="2000" b="1" dirty="0">
                <a:solidFill>
                  <a:srgbClr val="00B050"/>
                </a:solidFill>
              </a:rPr>
              <a:t>A ROUND OF APPLAUSE FOR 13 ‘BUILDING BRIDGES AWARD’ NOMINEES!</a:t>
            </a:r>
          </a:p>
        </p:txBody>
      </p:sp>
      <p:pic>
        <p:nvPicPr>
          <p:cNvPr id="11" name="Picture 10" descr="A picture containing text&#10;&#10;Description automatically generated">
            <a:extLst>
              <a:ext uri="{FF2B5EF4-FFF2-40B4-BE49-F238E27FC236}">
                <a16:creationId xmlns:a16="http://schemas.microsoft.com/office/drawing/2014/main" id="{64749E5F-BADC-4AA7-B16B-5264DDBD3AB7}"/>
              </a:ext>
            </a:extLst>
          </p:cNvPr>
          <p:cNvPicPr>
            <a:picLocks noChangeAspect="1"/>
          </p:cNvPicPr>
          <p:nvPr/>
        </p:nvPicPr>
        <p:blipFill>
          <a:blip r:embed="rId7" cstate="hq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11050902" y="4686438"/>
            <a:ext cx="693985" cy="684099"/>
          </a:xfrm>
          <a:prstGeom prst="rect">
            <a:avLst/>
          </a:prstGeom>
        </p:spPr>
      </p:pic>
    </p:spTree>
    <p:extLst>
      <p:ext uri="{BB962C8B-B14F-4D97-AF65-F5344CB8AC3E}">
        <p14:creationId xmlns:p14="http://schemas.microsoft.com/office/powerpoint/2010/main" val="2769440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20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20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20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 calcmode="lin" valueType="num">
                                      <p:cBhvr additive="base">
                                        <p:cTn id="25" dur="20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anim calcmode="lin" valueType="num">
                                      <p:cBhvr additive="base">
                                        <p:cTn id="31" dur="20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xEl>
                                              <p:pRg st="5" end="5"/>
                                            </p:txEl>
                                          </p:spTgt>
                                        </p:tgtEl>
                                        <p:attrNameLst>
                                          <p:attrName>style.visibility</p:attrName>
                                        </p:attrNameLst>
                                      </p:cBhvr>
                                      <p:to>
                                        <p:strVal val="visible"/>
                                      </p:to>
                                    </p:set>
                                    <p:anim calcmode="lin" valueType="num">
                                      <p:cBhvr additive="base">
                                        <p:cTn id="37" dur="20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
                                            <p:txEl>
                                              <p:pRg st="6" end="6"/>
                                            </p:txEl>
                                          </p:spTgt>
                                        </p:tgtEl>
                                        <p:attrNameLst>
                                          <p:attrName>style.visibility</p:attrName>
                                        </p:attrNameLst>
                                      </p:cBhvr>
                                      <p:to>
                                        <p:strVal val="visible"/>
                                      </p:to>
                                    </p:set>
                                    <p:anim calcmode="lin" valueType="num">
                                      <p:cBhvr additive="base">
                                        <p:cTn id="43" dur="20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44" dur="20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9">
                                            <p:txEl>
                                              <p:pRg st="7" end="7"/>
                                            </p:txEl>
                                          </p:spTgt>
                                        </p:tgtEl>
                                        <p:attrNameLst>
                                          <p:attrName>style.visibility</p:attrName>
                                        </p:attrNameLst>
                                      </p:cBhvr>
                                      <p:to>
                                        <p:strVal val="visible"/>
                                      </p:to>
                                    </p:set>
                                    <p:anim calcmode="lin" valueType="num">
                                      <p:cBhvr additive="base">
                                        <p:cTn id="49" dur="20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50" dur="2000" fill="hold"/>
                                        <p:tgtEl>
                                          <p:spTgt spid="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9">
                                            <p:txEl>
                                              <p:pRg st="8" end="8"/>
                                            </p:txEl>
                                          </p:spTgt>
                                        </p:tgtEl>
                                        <p:attrNameLst>
                                          <p:attrName>style.visibility</p:attrName>
                                        </p:attrNameLst>
                                      </p:cBhvr>
                                      <p:to>
                                        <p:strVal val="visible"/>
                                      </p:to>
                                    </p:set>
                                    <p:anim calcmode="lin" valueType="num">
                                      <p:cBhvr additive="base">
                                        <p:cTn id="55" dur="2000" fill="hold"/>
                                        <p:tgtEl>
                                          <p:spTgt spid="9">
                                            <p:txEl>
                                              <p:pRg st="8" end="8"/>
                                            </p:txEl>
                                          </p:spTgt>
                                        </p:tgtEl>
                                        <p:attrNameLst>
                                          <p:attrName>ppt_x</p:attrName>
                                        </p:attrNameLst>
                                      </p:cBhvr>
                                      <p:tavLst>
                                        <p:tav tm="0">
                                          <p:val>
                                            <p:strVal val="#ppt_x"/>
                                          </p:val>
                                        </p:tav>
                                        <p:tav tm="100000">
                                          <p:val>
                                            <p:strVal val="#ppt_x"/>
                                          </p:val>
                                        </p:tav>
                                      </p:tavLst>
                                    </p:anim>
                                    <p:anim calcmode="lin" valueType="num">
                                      <p:cBhvr additive="base">
                                        <p:cTn id="56" dur="2000" fill="hold"/>
                                        <p:tgtEl>
                                          <p:spTgt spid="9">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9">
                                            <p:txEl>
                                              <p:pRg st="9" end="9"/>
                                            </p:txEl>
                                          </p:spTgt>
                                        </p:tgtEl>
                                        <p:attrNameLst>
                                          <p:attrName>style.visibility</p:attrName>
                                        </p:attrNameLst>
                                      </p:cBhvr>
                                      <p:to>
                                        <p:strVal val="visible"/>
                                      </p:to>
                                    </p:set>
                                    <p:anim calcmode="lin" valueType="num">
                                      <p:cBhvr additive="base">
                                        <p:cTn id="61" dur="2000" fill="hold"/>
                                        <p:tgtEl>
                                          <p:spTgt spid="9">
                                            <p:txEl>
                                              <p:pRg st="9" end="9"/>
                                            </p:txEl>
                                          </p:spTgt>
                                        </p:tgtEl>
                                        <p:attrNameLst>
                                          <p:attrName>ppt_x</p:attrName>
                                        </p:attrNameLst>
                                      </p:cBhvr>
                                      <p:tavLst>
                                        <p:tav tm="0">
                                          <p:val>
                                            <p:strVal val="#ppt_x"/>
                                          </p:val>
                                        </p:tav>
                                        <p:tav tm="100000">
                                          <p:val>
                                            <p:strVal val="#ppt_x"/>
                                          </p:val>
                                        </p:tav>
                                      </p:tavLst>
                                    </p:anim>
                                    <p:anim calcmode="lin" valueType="num">
                                      <p:cBhvr additive="base">
                                        <p:cTn id="62" dur="2000" fill="hold"/>
                                        <p:tgtEl>
                                          <p:spTgt spid="9">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9">
                                            <p:txEl>
                                              <p:pRg st="10" end="10"/>
                                            </p:txEl>
                                          </p:spTgt>
                                        </p:tgtEl>
                                        <p:attrNameLst>
                                          <p:attrName>style.visibility</p:attrName>
                                        </p:attrNameLst>
                                      </p:cBhvr>
                                      <p:to>
                                        <p:strVal val="visible"/>
                                      </p:to>
                                    </p:set>
                                    <p:anim calcmode="lin" valueType="num">
                                      <p:cBhvr additive="base">
                                        <p:cTn id="67" dur="2000" fill="hold"/>
                                        <p:tgtEl>
                                          <p:spTgt spid="9">
                                            <p:txEl>
                                              <p:pRg st="10" end="10"/>
                                            </p:txEl>
                                          </p:spTgt>
                                        </p:tgtEl>
                                        <p:attrNameLst>
                                          <p:attrName>ppt_x</p:attrName>
                                        </p:attrNameLst>
                                      </p:cBhvr>
                                      <p:tavLst>
                                        <p:tav tm="0">
                                          <p:val>
                                            <p:strVal val="#ppt_x"/>
                                          </p:val>
                                        </p:tav>
                                        <p:tav tm="100000">
                                          <p:val>
                                            <p:strVal val="#ppt_x"/>
                                          </p:val>
                                        </p:tav>
                                      </p:tavLst>
                                    </p:anim>
                                    <p:anim calcmode="lin" valueType="num">
                                      <p:cBhvr additive="base">
                                        <p:cTn id="68" dur="2000" fill="hold"/>
                                        <p:tgtEl>
                                          <p:spTgt spid="9">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9">
                                            <p:txEl>
                                              <p:pRg st="11" end="11"/>
                                            </p:txEl>
                                          </p:spTgt>
                                        </p:tgtEl>
                                        <p:attrNameLst>
                                          <p:attrName>style.visibility</p:attrName>
                                        </p:attrNameLst>
                                      </p:cBhvr>
                                      <p:to>
                                        <p:strVal val="visible"/>
                                      </p:to>
                                    </p:set>
                                    <p:anim calcmode="lin" valueType="num">
                                      <p:cBhvr additive="base">
                                        <p:cTn id="73" dur="2000" fill="hold"/>
                                        <p:tgtEl>
                                          <p:spTgt spid="9">
                                            <p:txEl>
                                              <p:pRg st="11" end="11"/>
                                            </p:txEl>
                                          </p:spTgt>
                                        </p:tgtEl>
                                        <p:attrNameLst>
                                          <p:attrName>ppt_x</p:attrName>
                                        </p:attrNameLst>
                                      </p:cBhvr>
                                      <p:tavLst>
                                        <p:tav tm="0">
                                          <p:val>
                                            <p:strVal val="#ppt_x"/>
                                          </p:val>
                                        </p:tav>
                                        <p:tav tm="100000">
                                          <p:val>
                                            <p:strVal val="#ppt_x"/>
                                          </p:val>
                                        </p:tav>
                                      </p:tavLst>
                                    </p:anim>
                                    <p:anim calcmode="lin" valueType="num">
                                      <p:cBhvr additive="base">
                                        <p:cTn id="74" dur="2000" fill="hold"/>
                                        <p:tgtEl>
                                          <p:spTgt spid="9">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9">
                                            <p:txEl>
                                              <p:pRg st="12" end="12"/>
                                            </p:txEl>
                                          </p:spTgt>
                                        </p:tgtEl>
                                        <p:attrNameLst>
                                          <p:attrName>style.visibility</p:attrName>
                                        </p:attrNameLst>
                                      </p:cBhvr>
                                      <p:to>
                                        <p:strVal val="visible"/>
                                      </p:to>
                                    </p:set>
                                    <p:anim calcmode="lin" valueType="num">
                                      <p:cBhvr additive="base">
                                        <p:cTn id="79" dur="2000" fill="hold"/>
                                        <p:tgtEl>
                                          <p:spTgt spid="9">
                                            <p:txEl>
                                              <p:pRg st="12" end="12"/>
                                            </p:txEl>
                                          </p:spTgt>
                                        </p:tgtEl>
                                        <p:attrNameLst>
                                          <p:attrName>ppt_x</p:attrName>
                                        </p:attrNameLst>
                                      </p:cBhvr>
                                      <p:tavLst>
                                        <p:tav tm="0">
                                          <p:val>
                                            <p:strVal val="#ppt_x"/>
                                          </p:val>
                                        </p:tav>
                                        <p:tav tm="100000">
                                          <p:val>
                                            <p:strVal val="#ppt_x"/>
                                          </p:val>
                                        </p:tav>
                                      </p:tavLst>
                                    </p:anim>
                                    <p:anim calcmode="lin" valueType="num">
                                      <p:cBhvr additive="base">
                                        <p:cTn id="80" dur="2000" fill="hold"/>
                                        <p:tgtEl>
                                          <p:spTgt spid="9">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2" fill="hold" nodeType="clickEffect">
                                  <p:stCondLst>
                                    <p:cond delay="0"/>
                                  </p:stCondLst>
                                  <p:childTnLst>
                                    <p:set>
                                      <p:cBhvr>
                                        <p:cTn id="84" dur="1" fill="hold">
                                          <p:stCondLst>
                                            <p:cond delay="0"/>
                                          </p:stCondLst>
                                        </p:cTn>
                                        <p:tgtEl>
                                          <p:spTgt spid="10">
                                            <p:txEl>
                                              <p:pRg st="0" end="0"/>
                                            </p:txEl>
                                          </p:spTgt>
                                        </p:tgtEl>
                                        <p:attrNameLst>
                                          <p:attrName>style.visibility</p:attrName>
                                        </p:attrNameLst>
                                      </p:cBhvr>
                                      <p:to>
                                        <p:strVal val="visible"/>
                                      </p:to>
                                    </p:set>
                                    <p:anim calcmode="lin" valueType="num">
                                      <p:cBhvr additive="base">
                                        <p:cTn id="85" dur="2000" fill="hold"/>
                                        <p:tgtEl>
                                          <p:spTgt spid="10">
                                            <p:txEl>
                                              <p:pRg st="0" end="0"/>
                                            </p:txEl>
                                          </p:spTgt>
                                        </p:tgtEl>
                                        <p:attrNameLst>
                                          <p:attrName>ppt_x</p:attrName>
                                        </p:attrNameLst>
                                      </p:cBhvr>
                                      <p:tavLst>
                                        <p:tav tm="0">
                                          <p:val>
                                            <p:strVal val="1+#ppt_w/2"/>
                                          </p:val>
                                        </p:tav>
                                        <p:tav tm="100000">
                                          <p:val>
                                            <p:strVal val="#ppt_x"/>
                                          </p:val>
                                        </p:tav>
                                      </p:tavLst>
                                    </p:anim>
                                    <p:anim calcmode="lin" valueType="num">
                                      <p:cBhvr additive="base">
                                        <p:cTn id="86" dur="20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50926" y="140108"/>
            <a:ext cx="9890148" cy="1200329"/>
          </a:xfrm>
          <a:prstGeom prst="rect">
            <a:avLst/>
          </a:prstGeom>
          <a:noFill/>
        </p:spPr>
        <p:txBody>
          <a:bodyPr wrap="square" rtlCol="0">
            <a:spAutoFit/>
          </a:bodyPr>
          <a:lstStyle/>
          <a:p>
            <a:pPr algn="ctr"/>
            <a:r>
              <a:rPr lang="en-GB" sz="3600" dirty="0">
                <a:solidFill>
                  <a:srgbClr val="0070C0"/>
                </a:solidFill>
                <a:ea typeface="Calibri" panose="020F0502020204030204" pitchFamily="34" charset="0"/>
                <a:cs typeface="Arial Bold" panose="020B0704020202020204" pitchFamily="34" charset="0"/>
              </a:rPr>
              <a:t>Joint Highly Commended for </a:t>
            </a:r>
          </a:p>
          <a:p>
            <a:pPr algn="ctr"/>
            <a:r>
              <a:rPr lang="en-GB" sz="3600" dirty="0">
                <a:solidFill>
                  <a:srgbClr val="0070C0"/>
                </a:solidFill>
                <a:ea typeface="Calibri" panose="020F0502020204030204" pitchFamily="34" charset="0"/>
                <a:cs typeface="Arial Bold" panose="020B0704020202020204" pitchFamily="34" charset="0"/>
              </a:rPr>
              <a:t>Building Bridges Award goes to..</a:t>
            </a:r>
            <a:endParaRPr lang="en-US" sz="3600" dirty="0">
              <a:solidFill>
                <a:srgbClr val="0060A8"/>
              </a:solidFill>
              <a:cs typeface="Arial Bold" panose="020B0704020202020204" pitchFamily="34" charset="0"/>
            </a:endParaRPr>
          </a:p>
        </p:txBody>
      </p:sp>
      <p:grpSp>
        <p:nvGrpSpPr>
          <p:cNvPr id="27" name="Group 26"/>
          <p:cNvGrpSpPr/>
          <p:nvPr/>
        </p:nvGrpSpPr>
        <p:grpSpPr>
          <a:xfrm>
            <a:off x="9366872" y="286495"/>
            <a:ext cx="1576520" cy="821441"/>
            <a:chOff x="8627081" y="671626"/>
            <a:chExt cx="1576520" cy="821441"/>
          </a:xfrm>
        </p:grpSpPr>
        <p:pic>
          <p:nvPicPr>
            <p:cNvPr id="20" name="Picture 19" descr="Assets_THT-16.jpg"/>
            <p:cNvPicPr>
              <a:picLocks noChangeAspect="1"/>
            </p:cNvPicPr>
            <p:nvPr/>
          </p:nvPicPr>
          <p:blipFill rotWithShape="1">
            <a:blip r:embed="rId3" cstate="screen">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a:ext>
              </a:extLst>
            </a:blip>
            <a:srcRect l="19785" t="29350" r="10177" b="48987"/>
            <a:stretch/>
          </p:blipFill>
          <p:spPr>
            <a:xfrm>
              <a:off x="8627081" y="671626"/>
              <a:ext cx="1368968" cy="594016"/>
            </a:xfrm>
            <a:prstGeom prst="rect">
              <a:avLst/>
            </a:prstGeom>
          </p:spPr>
        </p:pic>
        <p:pic>
          <p:nvPicPr>
            <p:cNvPr id="22" name="Picture 21" descr="Assets_THT-17.jpg"/>
            <p:cNvPicPr>
              <a:picLocks noChangeAspect="1"/>
            </p:cNvPicPr>
            <p:nvPr/>
          </p:nvPicPr>
          <p:blipFill rotWithShape="1">
            <a:blip r:embed="rId5" cstate="screen">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a:ext>
              </a:extLst>
            </a:blip>
            <a:srcRect l="23725" t="32922" r="19413" b="45213"/>
            <a:stretch/>
          </p:blipFill>
          <p:spPr>
            <a:xfrm>
              <a:off x="8820889" y="747181"/>
              <a:ext cx="1382712" cy="745886"/>
            </a:xfrm>
            <a:prstGeom prst="rect">
              <a:avLst/>
            </a:prstGeom>
          </p:spPr>
        </p:pic>
      </p:grpSp>
      <p:pic>
        <p:nvPicPr>
          <p:cNvPr id="23" name="Picture 22" descr="Assets_THT-17.jpg"/>
          <p:cNvPicPr>
            <a:picLocks noChangeAspect="1"/>
          </p:cNvPicPr>
          <p:nvPr/>
        </p:nvPicPr>
        <p:blipFill rotWithShape="1">
          <a:blip r:embed="rId5" cstate="screen">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a:ext>
            </a:extLst>
          </a:blip>
          <a:srcRect l="23725" t="32922" r="19413" b="45213"/>
          <a:stretch/>
        </p:blipFill>
        <p:spPr>
          <a:xfrm>
            <a:off x="10359546" y="1117388"/>
            <a:ext cx="1382712" cy="745886"/>
          </a:xfrm>
          <a:prstGeom prst="rect">
            <a:avLst/>
          </a:prstGeom>
        </p:spPr>
      </p:pic>
      <p:sp>
        <p:nvSpPr>
          <p:cNvPr id="28" name="Rectangle 27"/>
          <p:cNvSpPr/>
          <p:nvPr/>
        </p:nvSpPr>
        <p:spPr>
          <a:xfrm>
            <a:off x="0" y="6730200"/>
            <a:ext cx="12192000" cy="120698"/>
          </a:xfrm>
          <a:prstGeom prst="rect">
            <a:avLst/>
          </a:prstGeom>
          <a:solidFill>
            <a:srgbClr val="0060A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a:extLst>
              <a:ext uri="{FF2B5EF4-FFF2-40B4-BE49-F238E27FC236}">
                <a16:creationId xmlns:a16="http://schemas.microsoft.com/office/drawing/2014/main" id="{77F40C4A-06EF-4A1E-ABE3-EC4CC223B68D}"/>
              </a:ext>
            </a:extLst>
          </p:cNvPr>
          <p:cNvSpPr txBox="1"/>
          <p:nvPr/>
        </p:nvSpPr>
        <p:spPr>
          <a:xfrm>
            <a:off x="261846" y="1349673"/>
            <a:ext cx="11625354" cy="1877437"/>
          </a:xfrm>
          <a:prstGeom prst="rect">
            <a:avLst/>
          </a:prstGeom>
          <a:noFill/>
        </p:spPr>
        <p:txBody>
          <a:bodyPr wrap="square" rtlCol="0">
            <a:spAutoFit/>
          </a:bodyPr>
          <a:lstStyle/>
          <a:p>
            <a:pPr algn="ctr"/>
            <a:r>
              <a:rPr lang="en-GB" sz="3800" b="1" dirty="0">
                <a:solidFill>
                  <a:srgbClr val="0070C0"/>
                </a:solidFill>
              </a:rPr>
              <a:t>Samuel Echagaray </a:t>
            </a:r>
            <a:r>
              <a:rPr lang="en-GB" sz="3800" b="1" dirty="0">
                <a:solidFill>
                  <a:srgbClr val="0070C0"/>
                </a:solidFill>
                <a:cs typeface="Arial Bold" panose="020B0704020202020204" pitchFamily="34" charset="0"/>
              </a:rPr>
              <a:t>&amp; Jon Williams</a:t>
            </a:r>
          </a:p>
          <a:p>
            <a:pPr algn="ctr"/>
            <a:r>
              <a:rPr lang="en-GB" sz="3800" b="1" dirty="0">
                <a:solidFill>
                  <a:srgbClr val="0070C0"/>
                </a:solidFill>
                <a:cs typeface="Arial Bold" panose="020B0704020202020204" pitchFamily="34" charset="0"/>
              </a:rPr>
              <a:t>NEL ICB</a:t>
            </a:r>
          </a:p>
          <a:p>
            <a:pPr algn="ctr"/>
            <a:endParaRPr lang="en-GB" sz="4000" b="1" dirty="0">
              <a:solidFill>
                <a:srgbClr val="0070C0"/>
              </a:solidFill>
              <a:cs typeface="Arial Bold" panose="020B0704020202020204" pitchFamily="34" charset="0"/>
            </a:endParaRPr>
          </a:p>
        </p:txBody>
      </p:sp>
      <p:sp>
        <p:nvSpPr>
          <p:cNvPr id="5" name="TextBox 4">
            <a:extLst>
              <a:ext uri="{FF2B5EF4-FFF2-40B4-BE49-F238E27FC236}">
                <a16:creationId xmlns:a16="http://schemas.microsoft.com/office/drawing/2014/main" id="{90C95FF1-5C41-42A7-AEB3-EC3767C25CE8}"/>
              </a:ext>
            </a:extLst>
          </p:cNvPr>
          <p:cNvSpPr txBox="1"/>
          <p:nvPr/>
        </p:nvSpPr>
        <p:spPr>
          <a:xfrm>
            <a:off x="338139" y="2326543"/>
            <a:ext cx="4873178" cy="4216539"/>
          </a:xfrm>
          <a:prstGeom prst="rect">
            <a:avLst/>
          </a:prstGeom>
          <a:noFill/>
        </p:spPr>
        <p:txBody>
          <a:bodyPr wrap="square" rtlCol="0">
            <a:spAutoFit/>
          </a:bodyPr>
          <a:lstStyle/>
          <a:p>
            <a:r>
              <a:rPr lang="en-GB" sz="2400" dirty="0">
                <a:solidFill>
                  <a:srgbClr val="7030A0"/>
                </a:solidFill>
              </a:rPr>
              <a:t>Nominator Daniel Gibney’s comments include.. </a:t>
            </a:r>
            <a:r>
              <a:rPr lang="en-GB" sz="2000" i="1" dirty="0"/>
              <a:t>“Sam has been supporting the work across the borough for our refugees and asylum seekers (mainly those in temporary accommodation). Sam has worked tirelessly and passionately in supporting the multiple health improvement workstreams and projects for this cohort of patients over the last year. Sam supported local practices in our challenges with provision but in also supporting the wider multi-agency and challenging systems wide issues which he has helped us navigate.” </a:t>
            </a:r>
          </a:p>
        </p:txBody>
      </p:sp>
      <p:sp>
        <p:nvSpPr>
          <p:cNvPr id="10" name="TextBox 9">
            <a:extLst>
              <a:ext uri="{FF2B5EF4-FFF2-40B4-BE49-F238E27FC236}">
                <a16:creationId xmlns:a16="http://schemas.microsoft.com/office/drawing/2014/main" id="{0CE5E482-FEA8-42C7-AD62-5B0DF0E6F2C5}"/>
              </a:ext>
            </a:extLst>
          </p:cNvPr>
          <p:cNvSpPr txBox="1"/>
          <p:nvPr/>
        </p:nvSpPr>
        <p:spPr>
          <a:xfrm>
            <a:off x="7169095" y="1902952"/>
            <a:ext cx="4969164" cy="4216539"/>
          </a:xfrm>
          <a:prstGeom prst="rect">
            <a:avLst/>
          </a:prstGeom>
          <a:noFill/>
        </p:spPr>
        <p:txBody>
          <a:bodyPr wrap="square" rtlCol="0">
            <a:spAutoFit/>
          </a:bodyPr>
          <a:lstStyle/>
          <a:p>
            <a:pPr algn="r"/>
            <a:r>
              <a:rPr lang="en-GB" sz="2400" dirty="0">
                <a:solidFill>
                  <a:srgbClr val="7030A0"/>
                </a:solidFill>
              </a:rPr>
              <a:t>Nominator Jenny Rush’s comments include</a:t>
            </a:r>
            <a:r>
              <a:rPr lang="en-GB" sz="2400" i="1" dirty="0">
                <a:solidFill>
                  <a:srgbClr val="7030A0"/>
                </a:solidFill>
              </a:rPr>
              <a:t>.. “</a:t>
            </a:r>
            <a:r>
              <a:rPr lang="en-GB" sz="2000" i="1" dirty="0"/>
              <a:t>Jon is proactively facilitating the development of a shared approach to co-production across the THT partnership. His great dedication to transparency, integrated working and inclusiveness shines through in this work. He builds great relationships with people and teams across the partnership, effectively acting as an agent for deeper partnership working, and a more integrated approach that reduces duplication and helping to prepare the partnership for working in a hyper local and neighbourhood way” </a:t>
            </a:r>
          </a:p>
        </p:txBody>
      </p:sp>
      <p:sp>
        <p:nvSpPr>
          <p:cNvPr id="11" name="TextBox 10">
            <a:extLst>
              <a:ext uri="{FF2B5EF4-FFF2-40B4-BE49-F238E27FC236}">
                <a16:creationId xmlns:a16="http://schemas.microsoft.com/office/drawing/2014/main" id="{38CAE914-6A9A-4D47-B276-72DEDA303E79}"/>
              </a:ext>
            </a:extLst>
          </p:cNvPr>
          <p:cNvSpPr txBox="1"/>
          <p:nvPr/>
        </p:nvSpPr>
        <p:spPr>
          <a:xfrm>
            <a:off x="5122385" y="5673696"/>
            <a:ext cx="2318683" cy="707886"/>
          </a:xfrm>
          <a:prstGeom prst="rect">
            <a:avLst/>
          </a:prstGeom>
          <a:noFill/>
        </p:spPr>
        <p:txBody>
          <a:bodyPr wrap="square" rtlCol="0">
            <a:spAutoFit/>
          </a:bodyPr>
          <a:lstStyle/>
          <a:p>
            <a:r>
              <a:rPr lang="en-GB" sz="2000" b="1" dirty="0"/>
              <a:t>CONGRATULTIONS TO BOTH!</a:t>
            </a:r>
          </a:p>
        </p:txBody>
      </p:sp>
      <p:pic>
        <p:nvPicPr>
          <p:cNvPr id="12" name="Graphic 35" descr="Trophy">
            <a:extLst>
              <a:ext uri="{FF2B5EF4-FFF2-40B4-BE49-F238E27FC236}">
                <a16:creationId xmlns:a16="http://schemas.microsoft.com/office/drawing/2014/main" id="{CF444375-4B88-4933-A4A5-0FD286ECDD19}"/>
              </a:ext>
            </a:extLst>
          </p:cNvPr>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281726" y="6027639"/>
            <a:ext cx="657225" cy="657225"/>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9798BA6F-FC40-4708-9819-C5CFB78572CD}"/>
              </a:ext>
            </a:extLst>
          </p:cNvPr>
          <p:cNvPicPr>
            <a:picLocks noChangeAspect="1"/>
          </p:cNvPicPr>
          <p:nvPr/>
        </p:nvPicPr>
        <p:blipFill>
          <a:blip r:embed="rId9" cstate="hqprint">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11193215" y="5997028"/>
            <a:ext cx="693985" cy="684099"/>
          </a:xfrm>
          <a:prstGeom prst="rect">
            <a:avLst/>
          </a:prstGeom>
        </p:spPr>
      </p:pic>
    </p:spTree>
    <p:extLst>
      <p:ext uri="{BB962C8B-B14F-4D97-AF65-F5344CB8AC3E}">
        <p14:creationId xmlns:p14="http://schemas.microsoft.com/office/powerpoint/2010/main" val="3734116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0"/>
                                        <p:tgtEl>
                                          <p:spTgt spid="3">
                                            <p:txEl>
                                              <p:pRg st="0" end="0"/>
                                            </p:txEl>
                                          </p:spTgt>
                                        </p:tgtEl>
                                      </p:cBhvr>
                                    </p:animEffect>
                                    <p:anim calcmode="lin" valueType="num">
                                      <p:cBhvr>
                                        <p:cTn id="8" dur="4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4000" fill="hold"/>
                                        <p:tgtEl>
                                          <p:spTgt spid="3">
                                            <p:txEl>
                                              <p:pRg st="0" end="0"/>
                                            </p:txEl>
                                          </p:spTgt>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4000"/>
                                        <p:tgtEl>
                                          <p:spTgt spid="3">
                                            <p:txEl>
                                              <p:pRg st="1" end="1"/>
                                            </p:txEl>
                                          </p:spTgt>
                                        </p:tgtEl>
                                      </p:cBhvr>
                                    </p:animEffect>
                                    <p:anim calcmode="lin" valueType="num">
                                      <p:cBhvr>
                                        <p:cTn id="13" dur="4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4" dur="4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20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20" dur="20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anim calcmode="lin" valueType="num">
                                      <p:cBhvr additive="base">
                                        <p:cTn id="25" dur="2000" fill="hold"/>
                                        <p:tgtEl>
                                          <p:spTgt spid="10">
                                            <p:txEl>
                                              <p:pRg st="0" end="0"/>
                                            </p:txEl>
                                          </p:spTgt>
                                        </p:tgtEl>
                                        <p:attrNameLst>
                                          <p:attrName>ppt_x</p:attrName>
                                        </p:attrNameLst>
                                      </p:cBhvr>
                                      <p:tavLst>
                                        <p:tav tm="0">
                                          <p:val>
                                            <p:strVal val="1+#ppt_w/2"/>
                                          </p:val>
                                        </p:tav>
                                        <p:tav tm="100000">
                                          <p:val>
                                            <p:strVal val="#ppt_x"/>
                                          </p:val>
                                        </p:tav>
                                      </p:tavLst>
                                    </p:anim>
                                    <p:anim calcmode="lin" valueType="num">
                                      <p:cBhvr additive="base">
                                        <p:cTn id="26" dur="20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11">
                                            <p:txEl>
                                              <p:pRg st="0" end="0"/>
                                            </p:txEl>
                                          </p:spTgt>
                                        </p:tgtEl>
                                        <p:attrNameLst>
                                          <p:attrName>style.visibility</p:attrName>
                                        </p:attrNameLst>
                                      </p:cBhvr>
                                      <p:to>
                                        <p:strVal val="visible"/>
                                      </p:to>
                                    </p:set>
                                    <p:animEffect transition="in" filter="circle(in)">
                                      <p:cBhvr>
                                        <p:cTn id="31" dur="3000"/>
                                        <p:tgtEl>
                                          <p:spTgt spid="11">
                                            <p:txEl>
                                              <p:pRg st="0" end="0"/>
                                            </p:txEl>
                                          </p:spTgt>
                                        </p:tgtEl>
                                      </p:cBhvr>
                                    </p:animEffect>
                                  </p:childTnLst>
                                </p:cTn>
                              </p:par>
                              <p:par>
                                <p:cTn id="32" presetID="6" presetClass="entr" presetSubtype="16"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circle(in)">
                                      <p:cBhvr>
                                        <p:cTn id="34"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98058" y="99233"/>
            <a:ext cx="10681546" cy="646331"/>
          </a:xfrm>
          <a:prstGeom prst="rect">
            <a:avLst/>
          </a:prstGeom>
          <a:noFill/>
        </p:spPr>
        <p:txBody>
          <a:bodyPr wrap="square" rtlCol="0">
            <a:spAutoFit/>
          </a:bodyPr>
          <a:lstStyle/>
          <a:p>
            <a:pPr algn="ctr"/>
            <a:r>
              <a:rPr lang="en-GB" sz="3600" b="1" dirty="0">
                <a:solidFill>
                  <a:srgbClr val="0070C0"/>
                </a:solidFill>
                <a:latin typeface="+mj-lt"/>
                <a:ea typeface="Calibri" panose="020F0502020204030204" pitchFamily="34" charset="0"/>
                <a:cs typeface="Arial Bold" panose="020B0704020202020204" pitchFamily="34" charset="0"/>
              </a:rPr>
              <a:t>Joint Winners for Building Bridges Award goes to..</a:t>
            </a:r>
            <a:endParaRPr lang="en-US" sz="3600" b="1" dirty="0">
              <a:solidFill>
                <a:srgbClr val="0060A8"/>
              </a:solidFill>
              <a:latin typeface="+mj-lt"/>
              <a:cs typeface="Arial Bold" panose="020B0704020202020204" pitchFamily="34" charset="0"/>
            </a:endParaRPr>
          </a:p>
        </p:txBody>
      </p:sp>
      <p:pic>
        <p:nvPicPr>
          <p:cNvPr id="23" name="Picture 22" descr="Assets_THT-17.jpg"/>
          <p:cNvPicPr>
            <a:picLocks noChangeAspect="1"/>
          </p:cNvPicPr>
          <p:nvPr/>
        </p:nvPicPr>
        <p:blipFill rotWithShape="1">
          <a:blip r:embed="rId3" cstate="screen">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a:ext>
            </a:extLst>
          </a:blip>
          <a:srcRect l="23725" t="32922" r="19413" b="45213"/>
          <a:stretch/>
        </p:blipFill>
        <p:spPr>
          <a:xfrm>
            <a:off x="10359546" y="1117388"/>
            <a:ext cx="1382712" cy="745886"/>
          </a:xfrm>
          <a:prstGeom prst="rect">
            <a:avLst/>
          </a:prstGeom>
        </p:spPr>
      </p:pic>
      <p:sp>
        <p:nvSpPr>
          <p:cNvPr id="28" name="Rectangle 27"/>
          <p:cNvSpPr/>
          <p:nvPr/>
        </p:nvSpPr>
        <p:spPr>
          <a:xfrm>
            <a:off x="0" y="6730200"/>
            <a:ext cx="12192000" cy="120698"/>
          </a:xfrm>
          <a:prstGeom prst="rect">
            <a:avLst/>
          </a:prstGeom>
          <a:solidFill>
            <a:srgbClr val="0060A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a:extLst>
              <a:ext uri="{FF2B5EF4-FFF2-40B4-BE49-F238E27FC236}">
                <a16:creationId xmlns:a16="http://schemas.microsoft.com/office/drawing/2014/main" id="{65DE8D39-3660-498B-85FE-F854399EA579}"/>
              </a:ext>
            </a:extLst>
          </p:cNvPr>
          <p:cNvSpPr txBox="1"/>
          <p:nvPr/>
        </p:nvSpPr>
        <p:spPr>
          <a:xfrm>
            <a:off x="127686" y="837023"/>
            <a:ext cx="11936627" cy="1261884"/>
          </a:xfrm>
          <a:prstGeom prst="rect">
            <a:avLst/>
          </a:prstGeom>
          <a:noFill/>
        </p:spPr>
        <p:txBody>
          <a:bodyPr wrap="square" rtlCol="0">
            <a:spAutoFit/>
          </a:bodyPr>
          <a:lstStyle/>
          <a:p>
            <a:pPr algn="ctr"/>
            <a:r>
              <a:rPr lang="en-GB" sz="3800" b="1" dirty="0">
                <a:solidFill>
                  <a:srgbClr val="0070C0"/>
                </a:solidFill>
              </a:rPr>
              <a:t>Adam Pervoe Age UK East London </a:t>
            </a:r>
          </a:p>
          <a:p>
            <a:pPr algn="ctr"/>
            <a:r>
              <a:rPr lang="en-GB" sz="3800" b="1" dirty="0">
                <a:solidFill>
                  <a:srgbClr val="0070C0"/>
                </a:solidFill>
              </a:rPr>
              <a:t>&amp; Ghyama Arts!</a:t>
            </a:r>
            <a:endParaRPr lang="en-GB" sz="3800" b="1" dirty="0">
              <a:solidFill>
                <a:srgbClr val="0070C0"/>
              </a:solidFill>
              <a:cs typeface="Arial Bold" panose="020B0704020202020204" pitchFamily="34" charset="0"/>
            </a:endParaRPr>
          </a:p>
        </p:txBody>
      </p:sp>
      <p:sp>
        <p:nvSpPr>
          <p:cNvPr id="2" name="Rectangle 1">
            <a:extLst>
              <a:ext uri="{FF2B5EF4-FFF2-40B4-BE49-F238E27FC236}">
                <a16:creationId xmlns:a16="http://schemas.microsoft.com/office/drawing/2014/main" id="{869A4DF3-8A36-45E4-884E-7E0ED1A1AC44}"/>
              </a:ext>
            </a:extLst>
          </p:cNvPr>
          <p:cNvSpPr/>
          <p:nvPr/>
        </p:nvSpPr>
        <p:spPr>
          <a:xfrm>
            <a:off x="227383" y="6235973"/>
            <a:ext cx="4140301" cy="400110"/>
          </a:xfrm>
          <a:prstGeom prst="rect">
            <a:avLst/>
          </a:prstGeom>
        </p:spPr>
        <p:txBody>
          <a:bodyPr wrap="none">
            <a:spAutoFit/>
          </a:bodyPr>
          <a:lstStyle/>
          <a:p>
            <a:r>
              <a:rPr lang="en-GB" sz="2000" i="1" dirty="0"/>
              <a:t>A FEW WORDS FROM THE WINNERS?</a:t>
            </a:r>
          </a:p>
        </p:txBody>
      </p:sp>
      <p:sp>
        <p:nvSpPr>
          <p:cNvPr id="8" name="TextBox 7">
            <a:extLst>
              <a:ext uri="{FF2B5EF4-FFF2-40B4-BE49-F238E27FC236}">
                <a16:creationId xmlns:a16="http://schemas.microsoft.com/office/drawing/2014/main" id="{02C73FF0-B0F3-4123-9217-CEB9BCC91EDF}"/>
              </a:ext>
            </a:extLst>
          </p:cNvPr>
          <p:cNvSpPr txBox="1"/>
          <p:nvPr/>
        </p:nvSpPr>
        <p:spPr>
          <a:xfrm>
            <a:off x="-35046" y="2248879"/>
            <a:ext cx="6594574" cy="2000548"/>
          </a:xfrm>
          <a:prstGeom prst="rect">
            <a:avLst/>
          </a:prstGeom>
          <a:noFill/>
        </p:spPr>
        <p:txBody>
          <a:bodyPr wrap="square" rtlCol="0">
            <a:spAutoFit/>
          </a:bodyPr>
          <a:lstStyle/>
          <a:p>
            <a:r>
              <a:rPr lang="en-GB" sz="2000" dirty="0">
                <a:solidFill>
                  <a:srgbClr val="00B050"/>
                </a:solidFill>
              </a:rPr>
              <a:t>Nominator Akbal Ahmed’s comments include..</a:t>
            </a:r>
            <a:r>
              <a:rPr lang="en-GB" sz="2000" i="1" dirty="0">
                <a:solidFill>
                  <a:srgbClr val="00B050"/>
                </a:solidFill>
              </a:rPr>
              <a:t> </a:t>
            </a:r>
            <a:r>
              <a:rPr lang="en-GB" sz="2000" i="1" dirty="0"/>
              <a:t>“Adam has been fantastic in mobilising a new service which delivers early help, intervention, advice and advocacy across the borough. He has led a new service and put together a new team to deliver positive outcomes for residents. He has done this by excellent partnership work across the THT partners.”</a:t>
            </a:r>
          </a:p>
        </p:txBody>
      </p:sp>
      <p:sp>
        <p:nvSpPr>
          <p:cNvPr id="9" name="TextBox 8">
            <a:extLst>
              <a:ext uri="{FF2B5EF4-FFF2-40B4-BE49-F238E27FC236}">
                <a16:creationId xmlns:a16="http://schemas.microsoft.com/office/drawing/2014/main" id="{D4691675-CFC1-47C8-8FDD-D65CED986ABD}"/>
              </a:ext>
            </a:extLst>
          </p:cNvPr>
          <p:cNvSpPr txBox="1"/>
          <p:nvPr/>
        </p:nvSpPr>
        <p:spPr>
          <a:xfrm>
            <a:off x="35324" y="4329471"/>
            <a:ext cx="6431842" cy="1631216"/>
          </a:xfrm>
          <a:prstGeom prst="rect">
            <a:avLst/>
          </a:prstGeom>
          <a:noFill/>
        </p:spPr>
        <p:txBody>
          <a:bodyPr wrap="square" rtlCol="0">
            <a:spAutoFit/>
          </a:bodyPr>
          <a:lstStyle/>
          <a:p>
            <a:r>
              <a:rPr lang="en-GB" sz="2000" dirty="0">
                <a:solidFill>
                  <a:srgbClr val="00B050"/>
                </a:solidFill>
              </a:rPr>
              <a:t>Nominator Larissa Howells comments include..</a:t>
            </a:r>
          </a:p>
          <a:p>
            <a:r>
              <a:rPr lang="en-GB" sz="2000" i="1" dirty="0"/>
              <a:t>“Adam has been central to the development of the Tower Hamlets Connect partnership since its inception in July 2021. This service has represented a new way of working across sectors in Tower Hamlets”</a:t>
            </a:r>
          </a:p>
        </p:txBody>
      </p:sp>
      <p:sp>
        <p:nvSpPr>
          <p:cNvPr id="3" name="Rectangle 2">
            <a:extLst>
              <a:ext uri="{FF2B5EF4-FFF2-40B4-BE49-F238E27FC236}">
                <a16:creationId xmlns:a16="http://schemas.microsoft.com/office/drawing/2014/main" id="{A9CAA3D9-AB07-4956-96EE-6D26AEE15E16}"/>
              </a:ext>
            </a:extLst>
          </p:cNvPr>
          <p:cNvSpPr/>
          <p:nvPr/>
        </p:nvSpPr>
        <p:spPr>
          <a:xfrm>
            <a:off x="6559528" y="1950226"/>
            <a:ext cx="5597148" cy="4093428"/>
          </a:xfrm>
          <a:prstGeom prst="rect">
            <a:avLst/>
          </a:prstGeom>
        </p:spPr>
        <p:txBody>
          <a:bodyPr wrap="square">
            <a:spAutoFit/>
          </a:bodyPr>
          <a:lstStyle/>
          <a:p>
            <a:pPr algn="r"/>
            <a:r>
              <a:rPr lang="en-GB" sz="2000" dirty="0">
                <a:solidFill>
                  <a:srgbClr val="00B050"/>
                </a:solidFill>
              </a:rPr>
              <a:t>Nominator Yousuf Peshavaria’s comments include.. </a:t>
            </a:r>
            <a:r>
              <a:rPr lang="en-GB" sz="2000" i="1" dirty="0"/>
              <a:t>“The Ghyama Arts is a partnership between Bangladeshi Parents and Carers Association (BPCA) and St. Margaret's House. It has excelled in the past three years by fostering collaborations across services and organisations to enhance integrated care in the local community. It stands out as an exemplar of successful partnership working, all organisations involved have shown dedication to collaboration, overcoming obstacles, and optimizing integrated care processes which has led to tangible improvements in addressing the </a:t>
            </a:r>
            <a:br>
              <a:rPr lang="en-GB" sz="2000" i="1" dirty="0"/>
            </a:br>
            <a:r>
              <a:rPr lang="en-GB" sz="2000" i="1" dirty="0"/>
              <a:t>evolving needs of our community.</a:t>
            </a:r>
          </a:p>
        </p:txBody>
      </p:sp>
      <p:pic>
        <p:nvPicPr>
          <p:cNvPr id="11" name="Graphic 35" descr="Trophy">
            <a:extLst>
              <a:ext uri="{FF2B5EF4-FFF2-40B4-BE49-F238E27FC236}">
                <a16:creationId xmlns:a16="http://schemas.microsoft.com/office/drawing/2014/main" id="{4DF7D9DC-E096-4BD4-A120-0C487A4D2719}"/>
              </a:ext>
            </a:extLst>
          </p:cNvPr>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87030" y="6025916"/>
            <a:ext cx="657225" cy="657225"/>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C9E959C2-C41D-40FA-92AD-444B8A6406CE}"/>
              </a:ext>
            </a:extLst>
          </p:cNvPr>
          <p:cNvPicPr>
            <a:picLocks noChangeAspect="1"/>
          </p:cNvPicPr>
          <p:nvPr/>
        </p:nvPicPr>
        <p:blipFill>
          <a:blip r:embed="rId7" cstate="hq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10943392" y="6005642"/>
            <a:ext cx="693985" cy="684099"/>
          </a:xfrm>
          <a:prstGeom prst="rect">
            <a:avLst/>
          </a:prstGeom>
        </p:spPr>
      </p:pic>
    </p:spTree>
    <p:extLst>
      <p:ext uri="{BB962C8B-B14F-4D97-AF65-F5344CB8AC3E}">
        <p14:creationId xmlns:p14="http://schemas.microsoft.com/office/powerpoint/2010/main" val="982376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1160">
                                          <p:stCondLst>
                                            <p:cond delay="0"/>
                                          </p:stCondLst>
                                        </p:cTn>
                                        <p:tgtEl>
                                          <p:spTgt spid="4">
                                            <p:txEl>
                                              <p:pRg st="0" end="0"/>
                                            </p:txEl>
                                          </p:spTgt>
                                        </p:tgtEl>
                                      </p:cBhvr>
                                    </p:animEffect>
                                    <p:anim calcmode="lin" valueType="num">
                                      <p:cBhvr>
                                        <p:cTn id="8" dur="3644"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9" dur="1328"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0" dur="1328" tmFilter="0, 0; 0.125,0.2665; 0.25,0.4; 0.375,0.465; 0.5,0.5;  0.625,0.535; 0.75,0.6; 0.875,0.7335; 1,1">
                                          <p:stCondLst>
                                            <p:cond delay="1328"/>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1" dur="664" tmFilter="0, 0; 0.125,0.2665; 0.25,0.4; 0.375,0.465; 0.5,0.5;  0.625,0.535; 0.75,0.6; 0.875,0.7335; 1,1">
                                          <p:stCondLst>
                                            <p:cond delay="2648"/>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2" dur="328" tmFilter="0, 0; 0.125,0.2665; 0.25,0.4; 0.375,0.465; 0.5,0.5;  0.625,0.535; 0.75,0.6; 0.875,0.7335; 1,1">
                                          <p:stCondLst>
                                            <p:cond delay="3312"/>
                                          </p:stCondLst>
                                        </p:cTn>
                                        <p:tgtEl>
                                          <p:spTgt spid="4">
                                            <p:txEl>
                                              <p:pRg st="0" end="0"/>
                                            </p:txEl>
                                          </p:spTgt>
                                        </p:tgtEl>
                                        <p:attrNameLst>
                                          <p:attrName>ppt_y</p:attrName>
                                        </p:attrNameLst>
                                      </p:cBhvr>
                                      <p:tavLst>
                                        <p:tav tm="0" fmla="#ppt_y-sin(pi*$)/81">
                                          <p:val>
                                            <p:fltVal val="0"/>
                                          </p:val>
                                        </p:tav>
                                        <p:tav tm="100000">
                                          <p:val>
                                            <p:fltVal val="1"/>
                                          </p:val>
                                        </p:tav>
                                      </p:tavLst>
                                    </p:anim>
                                    <p:animScale>
                                      <p:cBhvr>
                                        <p:cTn id="13" dur="52">
                                          <p:stCondLst>
                                            <p:cond delay="1300"/>
                                          </p:stCondLst>
                                        </p:cTn>
                                        <p:tgtEl>
                                          <p:spTgt spid="4">
                                            <p:txEl>
                                              <p:pRg st="0" end="0"/>
                                            </p:txEl>
                                          </p:spTgt>
                                        </p:tgtEl>
                                      </p:cBhvr>
                                      <p:to x="100000" y="60000"/>
                                    </p:animScale>
                                    <p:animScale>
                                      <p:cBhvr>
                                        <p:cTn id="14" dur="332" decel="50000">
                                          <p:stCondLst>
                                            <p:cond delay="1352"/>
                                          </p:stCondLst>
                                        </p:cTn>
                                        <p:tgtEl>
                                          <p:spTgt spid="4">
                                            <p:txEl>
                                              <p:pRg st="0" end="0"/>
                                            </p:txEl>
                                          </p:spTgt>
                                        </p:tgtEl>
                                      </p:cBhvr>
                                      <p:to x="100000" y="100000"/>
                                    </p:animScale>
                                    <p:animScale>
                                      <p:cBhvr>
                                        <p:cTn id="15" dur="52">
                                          <p:stCondLst>
                                            <p:cond delay="2624"/>
                                          </p:stCondLst>
                                        </p:cTn>
                                        <p:tgtEl>
                                          <p:spTgt spid="4">
                                            <p:txEl>
                                              <p:pRg st="0" end="0"/>
                                            </p:txEl>
                                          </p:spTgt>
                                        </p:tgtEl>
                                      </p:cBhvr>
                                      <p:to x="100000" y="80000"/>
                                    </p:animScale>
                                    <p:animScale>
                                      <p:cBhvr>
                                        <p:cTn id="16" dur="332" decel="50000">
                                          <p:stCondLst>
                                            <p:cond delay="2676"/>
                                          </p:stCondLst>
                                        </p:cTn>
                                        <p:tgtEl>
                                          <p:spTgt spid="4">
                                            <p:txEl>
                                              <p:pRg st="0" end="0"/>
                                            </p:txEl>
                                          </p:spTgt>
                                        </p:tgtEl>
                                      </p:cBhvr>
                                      <p:to x="100000" y="100000"/>
                                    </p:animScale>
                                    <p:animScale>
                                      <p:cBhvr>
                                        <p:cTn id="17" dur="52">
                                          <p:stCondLst>
                                            <p:cond delay="3284"/>
                                          </p:stCondLst>
                                        </p:cTn>
                                        <p:tgtEl>
                                          <p:spTgt spid="4">
                                            <p:txEl>
                                              <p:pRg st="0" end="0"/>
                                            </p:txEl>
                                          </p:spTgt>
                                        </p:tgtEl>
                                      </p:cBhvr>
                                      <p:to x="100000" y="90000"/>
                                    </p:animScale>
                                    <p:animScale>
                                      <p:cBhvr>
                                        <p:cTn id="18" dur="332" decel="50000">
                                          <p:stCondLst>
                                            <p:cond delay="3336"/>
                                          </p:stCondLst>
                                        </p:cTn>
                                        <p:tgtEl>
                                          <p:spTgt spid="4">
                                            <p:txEl>
                                              <p:pRg st="0" end="0"/>
                                            </p:txEl>
                                          </p:spTgt>
                                        </p:tgtEl>
                                      </p:cBhvr>
                                      <p:to x="100000" y="100000"/>
                                    </p:animScale>
                                    <p:animScale>
                                      <p:cBhvr>
                                        <p:cTn id="19" dur="52">
                                          <p:stCondLst>
                                            <p:cond delay="3616"/>
                                          </p:stCondLst>
                                        </p:cTn>
                                        <p:tgtEl>
                                          <p:spTgt spid="4">
                                            <p:txEl>
                                              <p:pRg st="0" end="0"/>
                                            </p:txEl>
                                          </p:spTgt>
                                        </p:tgtEl>
                                      </p:cBhvr>
                                      <p:to x="100000" y="95000"/>
                                    </p:animScale>
                                    <p:animScale>
                                      <p:cBhvr>
                                        <p:cTn id="20" dur="332" decel="50000">
                                          <p:stCondLst>
                                            <p:cond delay="3668"/>
                                          </p:stCondLst>
                                        </p:cTn>
                                        <p:tgtEl>
                                          <p:spTgt spid="4">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wipe(down)">
                                      <p:cBhvr>
                                        <p:cTn id="25" dur="1160">
                                          <p:stCondLst>
                                            <p:cond delay="0"/>
                                          </p:stCondLst>
                                        </p:cTn>
                                        <p:tgtEl>
                                          <p:spTgt spid="4">
                                            <p:txEl>
                                              <p:pRg st="1" end="1"/>
                                            </p:txEl>
                                          </p:spTgt>
                                        </p:tgtEl>
                                      </p:cBhvr>
                                    </p:animEffect>
                                    <p:anim calcmode="lin" valueType="num">
                                      <p:cBhvr>
                                        <p:cTn id="26" dur="3644"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27" dur="1328"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28" dur="1328" tmFilter="0, 0; 0.125,0.2665; 0.25,0.4; 0.375,0.465; 0.5,0.5;  0.625,0.535; 0.75,0.6; 0.875,0.7335; 1,1">
                                          <p:stCondLst>
                                            <p:cond delay="1328"/>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29" dur="664" tmFilter="0, 0; 0.125,0.2665; 0.25,0.4; 0.375,0.465; 0.5,0.5;  0.625,0.535; 0.75,0.6; 0.875,0.7335; 1,1">
                                          <p:stCondLst>
                                            <p:cond delay="2648"/>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30" dur="328" tmFilter="0, 0; 0.125,0.2665; 0.25,0.4; 0.375,0.465; 0.5,0.5;  0.625,0.535; 0.75,0.6; 0.875,0.7335; 1,1">
                                          <p:stCondLst>
                                            <p:cond delay="3312"/>
                                          </p:stCondLst>
                                        </p:cTn>
                                        <p:tgtEl>
                                          <p:spTgt spid="4">
                                            <p:txEl>
                                              <p:pRg st="1" end="1"/>
                                            </p:txEl>
                                          </p:spTgt>
                                        </p:tgtEl>
                                        <p:attrNameLst>
                                          <p:attrName>ppt_y</p:attrName>
                                        </p:attrNameLst>
                                      </p:cBhvr>
                                      <p:tavLst>
                                        <p:tav tm="0" fmla="#ppt_y-sin(pi*$)/81">
                                          <p:val>
                                            <p:fltVal val="0"/>
                                          </p:val>
                                        </p:tav>
                                        <p:tav tm="100000">
                                          <p:val>
                                            <p:fltVal val="1"/>
                                          </p:val>
                                        </p:tav>
                                      </p:tavLst>
                                    </p:anim>
                                    <p:animScale>
                                      <p:cBhvr>
                                        <p:cTn id="31" dur="52">
                                          <p:stCondLst>
                                            <p:cond delay="1300"/>
                                          </p:stCondLst>
                                        </p:cTn>
                                        <p:tgtEl>
                                          <p:spTgt spid="4">
                                            <p:txEl>
                                              <p:pRg st="1" end="1"/>
                                            </p:txEl>
                                          </p:spTgt>
                                        </p:tgtEl>
                                      </p:cBhvr>
                                      <p:to x="100000" y="60000"/>
                                    </p:animScale>
                                    <p:animScale>
                                      <p:cBhvr>
                                        <p:cTn id="32" dur="332" decel="50000">
                                          <p:stCondLst>
                                            <p:cond delay="1352"/>
                                          </p:stCondLst>
                                        </p:cTn>
                                        <p:tgtEl>
                                          <p:spTgt spid="4">
                                            <p:txEl>
                                              <p:pRg st="1" end="1"/>
                                            </p:txEl>
                                          </p:spTgt>
                                        </p:tgtEl>
                                      </p:cBhvr>
                                      <p:to x="100000" y="100000"/>
                                    </p:animScale>
                                    <p:animScale>
                                      <p:cBhvr>
                                        <p:cTn id="33" dur="52">
                                          <p:stCondLst>
                                            <p:cond delay="2624"/>
                                          </p:stCondLst>
                                        </p:cTn>
                                        <p:tgtEl>
                                          <p:spTgt spid="4">
                                            <p:txEl>
                                              <p:pRg st="1" end="1"/>
                                            </p:txEl>
                                          </p:spTgt>
                                        </p:tgtEl>
                                      </p:cBhvr>
                                      <p:to x="100000" y="80000"/>
                                    </p:animScale>
                                    <p:animScale>
                                      <p:cBhvr>
                                        <p:cTn id="34" dur="332" decel="50000">
                                          <p:stCondLst>
                                            <p:cond delay="2676"/>
                                          </p:stCondLst>
                                        </p:cTn>
                                        <p:tgtEl>
                                          <p:spTgt spid="4">
                                            <p:txEl>
                                              <p:pRg st="1" end="1"/>
                                            </p:txEl>
                                          </p:spTgt>
                                        </p:tgtEl>
                                      </p:cBhvr>
                                      <p:to x="100000" y="100000"/>
                                    </p:animScale>
                                    <p:animScale>
                                      <p:cBhvr>
                                        <p:cTn id="35" dur="52">
                                          <p:stCondLst>
                                            <p:cond delay="3284"/>
                                          </p:stCondLst>
                                        </p:cTn>
                                        <p:tgtEl>
                                          <p:spTgt spid="4">
                                            <p:txEl>
                                              <p:pRg st="1" end="1"/>
                                            </p:txEl>
                                          </p:spTgt>
                                        </p:tgtEl>
                                      </p:cBhvr>
                                      <p:to x="100000" y="90000"/>
                                    </p:animScale>
                                    <p:animScale>
                                      <p:cBhvr>
                                        <p:cTn id="36" dur="332" decel="50000">
                                          <p:stCondLst>
                                            <p:cond delay="3336"/>
                                          </p:stCondLst>
                                        </p:cTn>
                                        <p:tgtEl>
                                          <p:spTgt spid="4">
                                            <p:txEl>
                                              <p:pRg st="1" end="1"/>
                                            </p:txEl>
                                          </p:spTgt>
                                        </p:tgtEl>
                                      </p:cBhvr>
                                      <p:to x="100000" y="100000"/>
                                    </p:animScale>
                                    <p:animScale>
                                      <p:cBhvr>
                                        <p:cTn id="37" dur="52">
                                          <p:stCondLst>
                                            <p:cond delay="3616"/>
                                          </p:stCondLst>
                                        </p:cTn>
                                        <p:tgtEl>
                                          <p:spTgt spid="4">
                                            <p:txEl>
                                              <p:pRg st="1" end="1"/>
                                            </p:txEl>
                                          </p:spTgt>
                                        </p:tgtEl>
                                      </p:cBhvr>
                                      <p:to x="100000" y="95000"/>
                                    </p:animScale>
                                    <p:animScale>
                                      <p:cBhvr>
                                        <p:cTn id="38" dur="332" decel="50000">
                                          <p:stCondLst>
                                            <p:cond delay="3668"/>
                                          </p:stCondLst>
                                        </p:cTn>
                                        <p:tgtEl>
                                          <p:spTgt spid="4">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8">
                                            <p:txEl>
                                              <p:pRg st="0" end="0"/>
                                            </p:txEl>
                                          </p:spTgt>
                                        </p:tgtEl>
                                        <p:attrNameLst>
                                          <p:attrName>style.visibility</p:attrName>
                                        </p:attrNameLst>
                                      </p:cBhvr>
                                      <p:to>
                                        <p:strVal val="visible"/>
                                      </p:to>
                                    </p:set>
                                    <p:anim calcmode="lin" valueType="num">
                                      <p:cBhvr additive="base">
                                        <p:cTn id="43" dur="20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44" dur="20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9">
                                            <p:txEl>
                                              <p:pRg st="0" end="0"/>
                                            </p:txEl>
                                          </p:spTgt>
                                        </p:tgtEl>
                                        <p:attrNameLst>
                                          <p:attrName>style.visibility</p:attrName>
                                        </p:attrNameLst>
                                      </p:cBhvr>
                                      <p:to>
                                        <p:strVal val="visible"/>
                                      </p:to>
                                    </p:set>
                                    <p:anim calcmode="lin" valueType="num">
                                      <p:cBhvr additive="base">
                                        <p:cTn id="49" dur="20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50" dur="2000" fill="hold"/>
                                        <p:tgtEl>
                                          <p:spTgt spid="9">
                                            <p:txEl>
                                              <p:pRg st="0" end="0"/>
                                            </p:txEl>
                                          </p:spTgt>
                                        </p:tgtEl>
                                        <p:attrNameLst>
                                          <p:attrName>ppt_y</p:attrName>
                                        </p:attrNameLst>
                                      </p:cBhvr>
                                      <p:tavLst>
                                        <p:tav tm="0">
                                          <p:val>
                                            <p:strVal val="#ppt_y"/>
                                          </p:val>
                                        </p:tav>
                                        <p:tav tm="100000">
                                          <p:val>
                                            <p:strVal val="#ppt_y"/>
                                          </p:val>
                                        </p:tav>
                                      </p:tavLst>
                                    </p:anim>
                                  </p:childTnLst>
                                </p:cTn>
                              </p:par>
                              <p:par>
                                <p:cTn id="51" presetID="2" presetClass="entr" presetSubtype="8" fill="hold" nodeType="withEffect">
                                  <p:stCondLst>
                                    <p:cond delay="0"/>
                                  </p:stCondLst>
                                  <p:childTnLst>
                                    <p:set>
                                      <p:cBhvr>
                                        <p:cTn id="52" dur="1" fill="hold">
                                          <p:stCondLst>
                                            <p:cond delay="0"/>
                                          </p:stCondLst>
                                        </p:cTn>
                                        <p:tgtEl>
                                          <p:spTgt spid="9">
                                            <p:txEl>
                                              <p:pRg st="1" end="1"/>
                                            </p:txEl>
                                          </p:spTgt>
                                        </p:tgtEl>
                                        <p:attrNameLst>
                                          <p:attrName>style.visibility</p:attrName>
                                        </p:attrNameLst>
                                      </p:cBhvr>
                                      <p:to>
                                        <p:strVal val="visible"/>
                                      </p:to>
                                    </p:set>
                                    <p:anim calcmode="lin" valueType="num">
                                      <p:cBhvr additive="base">
                                        <p:cTn id="53" dur="2000" fill="hold"/>
                                        <p:tgtEl>
                                          <p:spTgt spid="9">
                                            <p:txEl>
                                              <p:pRg st="1" end="1"/>
                                            </p:txEl>
                                          </p:spTgt>
                                        </p:tgtEl>
                                        <p:attrNameLst>
                                          <p:attrName>ppt_x</p:attrName>
                                        </p:attrNameLst>
                                      </p:cBhvr>
                                      <p:tavLst>
                                        <p:tav tm="0">
                                          <p:val>
                                            <p:strVal val="0-#ppt_w/2"/>
                                          </p:val>
                                        </p:tav>
                                        <p:tav tm="100000">
                                          <p:val>
                                            <p:strVal val="#ppt_x"/>
                                          </p:val>
                                        </p:tav>
                                      </p:tavLst>
                                    </p:anim>
                                    <p:anim calcmode="lin" valueType="num">
                                      <p:cBhvr additive="base">
                                        <p:cTn id="54" dur="2000" fill="hold"/>
                                        <p:tgtEl>
                                          <p:spTgt spid="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2" fill="hold" nodeType="clickEffect">
                                  <p:stCondLst>
                                    <p:cond delay="0"/>
                                  </p:stCondLst>
                                  <p:childTnLst>
                                    <p:set>
                                      <p:cBhvr>
                                        <p:cTn id="58" dur="1" fill="hold">
                                          <p:stCondLst>
                                            <p:cond delay="0"/>
                                          </p:stCondLst>
                                        </p:cTn>
                                        <p:tgtEl>
                                          <p:spTgt spid="3">
                                            <p:txEl>
                                              <p:pRg st="0" end="0"/>
                                            </p:txEl>
                                          </p:spTgt>
                                        </p:tgtEl>
                                        <p:attrNameLst>
                                          <p:attrName>style.visibility</p:attrName>
                                        </p:attrNameLst>
                                      </p:cBhvr>
                                      <p:to>
                                        <p:strVal val="visible"/>
                                      </p:to>
                                    </p:set>
                                    <p:anim calcmode="lin" valueType="num">
                                      <p:cBhvr additive="base">
                                        <p:cTn id="59" dur="2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60" dur="2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8" fill="hold" nodeType="clickEffect">
                                  <p:stCondLst>
                                    <p:cond delay="0"/>
                                  </p:stCondLst>
                                  <p:childTnLst>
                                    <p:set>
                                      <p:cBhvr>
                                        <p:cTn id="64" dur="1" fill="hold">
                                          <p:stCondLst>
                                            <p:cond delay="0"/>
                                          </p:stCondLst>
                                        </p:cTn>
                                        <p:tgtEl>
                                          <p:spTgt spid="2">
                                            <p:txEl>
                                              <p:pRg st="0" end="0"/>
                                            </p:txEl>
                                          </p:spTgt>
                                        </p:tgtEl>
                                        <p:attrNameLst>
                                          <p:attrName>style.visibility</p:attrName>
                                        </p:attrNameLst>
                                      </p:cBhvr>
                                      <p:to>
                                        <p:strVal val="visible"/>
                                      </p:to>
                                    </p:set>
                                    <p:anim calcmode="lin" valueType="num">
                                      <p:cBhvr additive="base">
                                        <p:cTn id="65" dur="20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66" dur="2000" fill="hold"/>
                                        <p:tgtEl>
                                          <p:spTgt spid="2">
                                            <p:txEl>
                                              <p:pRg st="0" end="0"/>
                                            </p:txEl>
                                          </p:spTgt>
                                        </p:tgtEl>
                                        <p:attrNameLst>
                                          <p:attrName>ppt_y</p:attrName>
                                        </p:attrNameLst>
                                      </p:cBhvr>
                                      <p:tavLst>
                                        <p:tav tm="0">
                                          <p:val>
                                            <p:strVal val="#ppt_y"/>
                                          </p:val>
                                        </p:tav>
                                        <p:tav tm="100000">
                                          <p:val>
                                            <p:strVal val="#ppt_y"/>
                                          </p:val>
                                        </p:tav>
                                      </p:tavLst>
                                    </p:anim>
                                  </p:childTnLst>
                                </p:cTn>
                              </p:par>
                              <p:par>
                                <p:cTn id="67" presetID="6" presetClass="entr" presetSubtype="16" fill="hold" nodeType="with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circle(in)">
                                      <p:cBhvr>
                                        <p:cTn id="69"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9366872" y="286495"/>
            <a:ext cx="1576520" cy="821441"/>
            <a:chOff x="8627081" y="671626"/>
            <a:chExt cx="1576520" cy="821441"/>
          </a:xfrm>
        </p:grpSpPr>
        <p:pic>
          <p:nvPicPr>
            <p:cNvPr id="20" name="Picture 19" descr="Assets_THT-16.jpg"/>
            <p:cNvPicPr>
              <a:picLocks noChangeAspect="1"/>
            </p:cNvPicPr>
            <p:nvPr/>
          </p:nvPicPr>
          <p:blipFill rotWithShape="1">
            <a:blip r:embed="rId3" cstate="screen">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a:ext>
              </a:extLst>
            </a:blip>
            <a:srcRect l="19785" t="29350" r="10177" b="48987"/>
            <a:stretch/>
          </p:blipFill>
          <p:spPr>
            <a:xfrm>
              <a:off x="8627081" y="671626"/>
              <a:ext cx="1368968" cy="594016"/>
            </a:xfrm>
            <a:prstGeom prst="rect">
              <a:avLst/>
            </a:prstGeom>
          </p:spPr>
        </p:pic>
        <p:pic>
          <p:nvPicPr>
            <p:cNvPr id="22" name="Picture 21" descr="Assets_THT-17.jpg"/>
            <p:cNvPicPr>
              <a:picLocks noChangeAspect="1"/>
            </p:cNvPicPr>
            <p:nvPr/>
          </p:nvPicPr>
          <p:blipFill rotWithShape="1">
            <a:blip r:embed="rId5" cstate="screen">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a:ext>
              </a:extLst>
            </a:blip>
            <a:srcRect l="23725" t="32922" r="19413" b="45213"/>
            <a:stretch/>
          </p:blipFill>
          <p:spPr>
            <a:xfrm>
              <a:off x="8820889" y="747181"/>
              <a:ext cx="1382712" cy="745886"/>
            </a:xfrm>
            <a:prstGeom prst="rect">
              <a:avLst/>
            </a:prstGeom>
          </p:spPr>
        </p:pic>
      </p:grpSp>
      <p:pic>
        <p:nvPicPr>
          <p:cNvPr id="23" name="Picture 22" descr="Assets_THT-17.jpg"/>
          <p:cNvPicPr>
            <a:picLocks noChangeAspect="1"/>
          </p:cNvPicPr>
          <p:nvPr/>
        </p:nvPicPr>
        <p:blipFill rotWithShape="1">
          <a:blip r:embed="rId5" cstate="screen">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a:ext>
            </a:extLst>
          </a:blip>
          <a:srcRect l="23725" t="32922" r="19413" b="45213"/>
          <a:stretch/>
        </p:blipFill>
        <p:spPr>
          <a:xfrm>
            <a:off x="10359546" y="1117388"/>
            <a:ext cx="1382712" cy="745886"/>
          </a:xfrm>
          <a:prstGeom prst="rect">
            <a:avLst/>
          </a:prstGeom>
        </p:spPr>
      </p:pic>
      <p:sp>
        <p:nvSpPr>
          <p:cNvPr id="28" name="Rectangle 27"/>
          <p:cNvSpPr/>
          <p:nvPr/>
        </p:nvSpPr>
        <p:spPr>
          <a:xfrm>
            <a:off x="0" y="6730200"/>
            <a:ext cx="12192000" cy="120698"/>
          </a:xfrm>
          <a:prstGeom prst="rect">
            <a:avLst/>
          </a:prstGeom>
          <a:solidFill>
            <a:srgbClr val="0060A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7CFDFF99-DEFA-4616-95DB-B856EA485E56}"/>
              </a:ext>
            </a:extLst>
          </p:cNvPr>
          <p:cNvSpPr txBox="1"/>
          <p:nvPr/>
        </p:nvSpPr>
        <p:spPr>
          <a:xfrm>
            <a:off x="780067" y="2271722"/>
            <a:ext cx="10880710" cy="1938992"/>
          </a:xfrm>
          <a:prstGeom prst="rect">
            <a:avLst/>
          </a:prstGeom>
          <a:noFill/>
        </p:spPr>
        <p:txBody>
          <a:bodyPr wrap="square" rtlCol="0">
            <a:spAutoFit/>
          </a:bodyPr>
          <a:lstStyle/>
          <a:p>
            <a:r>
              <a:rPr lang="en-GB" sz="3200" dirty="0"/>
              <a:t>This award is for teams or individuals who have ensured that </a:t>
            </a:r>
          </a:p>
          <a:p>
            <a:r>
              <a:rPr lang="en-GB" sz="3200" dirty="0"/>
              <a:t>the well-being and needs of service users or employees is at </a:t>
            </a:r>
          </a:p>
          <a:p>
            <a:r>
              <a:rPr lang="en-GB" sz="3200" dirty="0"/>
              <a:t>the heart of service delivery in spite of changing circumstances.</a:t>
            </a:r>
            <a:br>
              <a:rPr lang="en-GB" sz="2400" dirty="0"/>
            </a:br>
            <a:endParaRPr lang="en-GB" sz="2400" dirty="0"/>
          </a:p>
        </p:txBody>
      </p:sp>
      <p:sp>
        <p:nvSpPr>
          <p:cNvPr id="12" name="TextBox 11">
            <a:extLst>
              <a:ext uri="{FF2B5EF4-FFF2-40B4-BE49-F238E27FC236}">
                <a16:creationId xmlns:a16="http://schemas.microsoft.com/office/drawing/2014/main" id="{1869CD68-F3D3-4A05-A7A4-A76397D04BD7}"/>
              </a:ext>
            </a:extLst>
          </p:cNvPr>
          <p:cNvSpPr txBox="1"/>
          <p:nvPr/>
        </p:nvSpPr>
        <p:spPr>
          <a:xfrm>
            <a:off x="264089" y="620948"/>
            <a:ext cx="11126590" cy="1446550"/>
          </a:xfrm>
          <a:prstGeom prst="rect">
            <a:avLst/>
          </a:prstGeom>
          <a:noFill/>
        </p:spPr>
        <p:txBody>
          <a:bodyPr wrap="square" rtlCol="0">
            <a:spAutoFit/>
          </a:bodyPr>
          <a:lstStyle/>
          <a:p>
            <a:pPr algn="ctr"/>
            <a:r>
              <a:rPr lang="en-GB" sz="4400" b="1" dirty="0">
                <a:solidFill>
                  <a:srgbClr val="0070C0"/>
                </a:solidFill>
                <a:latin typeface="+mj-lt"/>
                <a:cs typeface="Arial Bold" panose="020B0704020202020204" pitchFamily="34" charset="0"/>
              </a:rPr>
              <a:t>The Bullseye Award </a:t>
            </a:r>
          </a:p>
          <a:p>
            <a:pPr algn="ctr"/>
            <a:r>
              <a:rPr lang="en-GB" sz="4400" b="1" dirty="0">
                <a:solidFill>
                  <a:srgbClr val="0070C0"/>
                </a:solidFill>
                <a:latin typeface="+mj-lt"/>
                <a:cs typeface="Arial Bold" panose="020B0704020202020204" pitchFamily="34" charset="0"/>
              </a:rPr>
              <a:t>Person-centred care</a:t>
            </a:r>
            <a:endParaRPr lang="en-US" sz="4400" b="1" dirty="0">
              <a:solidFill>
                <a:srgbClr val="0070C0"/>
              </a:solidFill>
              <a:latin typeface="+mj-lt"/>
              <a:cs typeface="Arial Bold" panose="020B0704020202020204" pitchFamily="34" charset="0"/>
            </a:endParaRPr>
          </a:p>
        </p:txBody>
      </p:sp>
    </p:spTree>
    <p:extLst>
      <p:ext uri="{BB962C8B-B14F-4D97-AF65-F5344CB8AC3E}">
        <p14:creationId xmlns:p14="http://schemas.microsoft.com/office/powerpoint/2010/main" val="3957416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61847" y="371917"/>
            <a:ext cx="7370202" cy="769441"/>
          </a:xfrm>
          <a:prstGeom prst="rect">
            <a:avLst/>
          </a:prstGeom>
          <a:noFill/>
        </p:spPr>
        <p:txBody>
          <a:bodyPr wrap="square" rtlCol="0">
            <a:spAutoFit/>
          </a:bodyPr>
          <a:lstStyle/>
          <a:p>
            <a:r>
              <a:rPr lang="en-US" sz="4400" b="1" dirty="0">
                <a:solidFill>
                  <a:srgbClr val="0060A8"/>
                </a:solidFill>
                <a:latin typeface="+mj-lt"/>
                <a:cs typeface="Arial Bold"/>
              </a:rPr>
              <a:t>Housekeeping</a:t>
            </a:r>
            <a:r>
              <a:rPr lang="en-US" sz="3800" b="1" dirty="0">
                <a:solidFill>
                  <a:srgbClr val="0060A8"/>
                </a:solidFill>
                <a:latin typeface="+mj-lt"/>
                <a:cs typeface="Arial Bold"/>
              </a:rPr>
              <a:t> </a:t>
            </a:r>
          </a:p>
        </p:txBody>
      </p:sp>
      <p:grpSp>
        <p:nvGrpSpPr>
          <p:cNvPr id="2" name="Group 1"/>
          <p:cNvGrpSpPr/>
          <p:nvPr/>
        </p:nvGrpSpPr>
        <p:grpSpPr>
          <a:xfrm>
            <a:off x="8203633" y="3718836"/>
            <a:ext cx="3982786" cy="3134520"/>
            <a:chOff x="8203633" y="3718836"/>
            <a:chExt cx="3982786" cy="3134520"/>
          </a:xfrm>
        </p:grpSpPr>
        <p:pic>
          <p:nvPicPr>
            <p:cNvPr id="9" name="Picture 8" descr="Assets_THT-20.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801159" y="5768512"/>
              <a:ext cx="1850170" cy="1060121"/>
            </a:xfrm>
            <a:prstGeom prst="rect">
              <a:avLst/>
            </a:prstGeom>
          </p:spPr>
        </p:pic>
        <p:pic>
          <p:nvPicPr>
            <p:cNvPr id="10" name="Picture 9" descr="Assets_THT-10.jpg"/>
            <p:cNvPicPr>
              <a:picLocks noChangeAspect="1"/>
            </p:cNvPicPr>
            <p:nvPr/>
          </p:nvPicPr>
          <p:blipFill rotWithShape="1">
            <a:blip r:embed="rId4" cstate="screen">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rcRect l="23136" t="12933" r="23136" b="12933"/>
            <a:stretch/>
          </p:blipFill>
          <p:spPr>
            <a:xfrm>
              <a:off x="9854624" y="4045820"/>
              <a:ext cx="1450403" cy="2807536"/>
            </a:xfrm>
            <a:prstGeom prst="rect">
              <a:avLst/>
            </a:prstGeom>
          </p:spPr>
        </p:pic>
        <p:pic>
          <p:nvPicPr>
            <p:cNvPr id="11" name="Picture 10" descr="Assets_THT-10.jpg"/>
            <p:cNvPicPr>
              <a:picLocks noChangeAspect="1"/>
            </p:cNvPicPr>
            <p:nvPr/>
          </p:nvPicPr>
          <p:blipFill rotWithShape="1">
            <a:blip r:embed="rId6" cstate="screen">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rcRect l="23137" t="12933" r="27161" b="12933"/>
            <a:stretch/>
          </p:blipFill>
          <p:spPr>
            <a:xfrm>
              <a:off x="11151095" y="4428215"/>
              <a:ext cx="1035324" cy="2166373"/>
            </a:xfrm>
            <a:prstGeom prst="rect">
              <a:avLst/>
            </a:prstGeom>
          </p:spPr>
        </p:pic>
        <p:pic>
          <p:nvPicPr>
            <p:cNvPr id="12" name="Picture 11" descr="Assets_THT-18.jpg"/>
            <p:cNvPicPr>
              <a:picLocks noChangeAspect="1"/>
            </p:cNvPicPr>
            <p:nvPr/>
          </p:nvPicPr>
          <p:blipFill rotWithShape="1">
            <a:blip r:embed="rId8" cstate="screen">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a:ext>
              </a:extLst>
            </a:blip>
            <a:srcRect t="46186" r="10335" b="30670"/>
            <a:stretch/>
          </p:blipFill>
          <p:spPr>
            <a:xfrm>
              <a:off x="10736016" y="6253139"/>
              <a:ext cx="1450403" cy="525189"/>
            </a:xfrm>
            <a:prstGeom prst="rect">
              <a:avLst/>
            </a:prstGeom>
          </p:spPr>
        </p:pic>
        <p:pic>
          <p:nvPicPr>
            <p:cNvPr id="13" name="Picture 12" descr="Assets_THT-13.jpg"/>
            <p:cNvPicPr>
              <a:picLocks noChangeAspect="1"/>
            </p:cNvPicPr>
            <p:nvPr/>
          </p:nvPicPr>
          <p:blipFill rotWithShape="1">
            <a:blip r:embed="rId10" cstate="screen">
              <a:extLst>
                <a:ext uri="{BEBA8EAE-BF5A-486C-A8C5-ECC9F3942E4B}">
                  <a14:imgProps xmlns:a14="http://schemas.microsoft.com/office/drawing/2010/main">
                    <a14:imgLayer r:embed="rId11">
                      <a14:imgEffect>
                        <a14:backgroundRemoval t="39536" b="62581" l="19670" r="77072"/>
                      </a14:imgEffect>
                    </a14:imgLayer>
                  </a14:imgProps>
                </a:ext>
                <a:ext uri="{28A0092B-C50C-407E-A947-70E740481C1C}">
                  <a14:useLocalDpi xmlns:a14="http://schemas.microsoft.com/office/drawing/2010/main"/>
                </a:ext>
              </a:extLst>
            </a:blip>
            <a:srcRect l="16127" t="36682" r="16127" b="34527"/>
            <a:stretch/>
          </p:blipFill>
          <p:spPr>
            <a:xfrm flipH="1">
              <a:off x="10272937" y="3718836"/>
              <a:ext cx="619714" cy="369478"/>
            </a:xfrm>
            <a:prstGeom prst="rect">
              <a:avLst/>
            </a:prstGeom>
          </p:spPr>
        </p:pic>
        <p:pic>
          <p:nvPicPr>
            <p:cNvPr id="15" name="Picture 14" descr="Assets_THT-18.jpg"/>
            <p:cNvPicPr>
              <a:picLocks noChangeAspect="1"/>
            </p:cNvPicPr>
            <p:nvPr/>
          </p:nvPicPr>
          <p:blipFill rotWithShape="1">
            <a:blip r:embed="rId12" cstate="screen">
              <a:extLst>
                <a:ext uri="{BEBA8EAE-BF5A-486C-A8C5-ECC9F3942E4B}">
                  <a14:imgProps xmlns:a14="http://schemas.microsoft.com/office/drawing/2010/main">
                    <a14:imgLayer r:embed="rId13">
                      <a14:imgEffect>
                        <a14:backgroundRemoval t="10000" b="90000" l="10000" r="90000"/>
                      </a14:imgEffect>
                    </a14:imgLayer>
                  </a14:imgProps>
                </a:ext>
                <a:ext uri="{28A0092B-C50C-407E-A947-70E740481C1C}">
                  <a14:useLocalDpi xmlns:a14="http://schemas.microsoft.com/office/drawing/2010/main"/>
                </a:ext>
              </a:extLst>
            </a:blip>
            <a:srcRect t="46186" b="27119"/>
            <a:stretch/>
          </p:blipFill>
          <p:spPr>
            <a:xfrm>
              <a:off x="8203633" y="6392845"/>
              <a:ext cx="1184322" cy="443527"/>
            </a:xfrm>
            <a:prstGeom prst="rect">
              <a:avLst/>
            </a:prstGeom>
          </p:spPr>
        </p:pic>
        <p:pic>
          <p:nvPicPr>
            <p:cNvPr id="16" name="Picture 15" descr="Pharmacist.png"/>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a:off x="8743005" y="4611955"/>
              <a:ext cx="1647489" cy="2177156"/>
            </a:xfrm>
            <a:prstGeom prst="rect">
              <a:avLst/>
            </a:prstGeom>
          </p:spPr>
        </p:pic>
        <p:pic>
          <p:nvPicPr>
            <p:cNvPr id="17" name="Picture 16" descr="GP.png"/>
            <p:cNvPicPr>
              <a:picLocks noChangeAspect="1"/>
            </p:cNvPicPr>
            <p:nvPr/>
          </p:nvPicPr>
          <p:blipFill rotWithShape="1">
            <a:blip r:embed="rId15" cstate="screen">
              <a:extLst>
                <a:ext uri="{28A0092B-C50C-407E-A947-70E740481C1C}">
                  <a14:useLocalDpi xmlns:a14="http://schemas.microsoft.com/office/drawing/2010/main"/>
                </a:ext>
              </a:extLst>
            </a:blip>
            <a:srcRect/>
            <a:stretch/>
          </p:blipFill>
          <p:spPr>
            <a:xfrm>
              <a:off x="10230585" y="4611955"/>
              <a:ext cx="1647489" cy="2177156"/>
            </a:xfrm>
            <a:prstGeom prst="rect">
              <a:avLst/>
            </a:prstGeom>
          </p:spPr>
        </p:pic>
      </p:grpSp>
      <p:grpSp>
        <p:nvGrpSpPr>
          <p:cNvPr id="27" name="Group 26"/>
          <p:cNvGrpSpPr/>
          <p:nvPr/>
        </p:nvGrpSpPr>
        <p:grpSpPr>
          <a:xfrm>
            <a:off x="9366872" y="286495"/>
            <a:ext cx="1576520" cy="821441"/>
            <a:chOff x="8627081" y="671626"/>
            <a:chExt cx="1576520" cy="821441"/>
          </a:xfrm>
        </p:grpSpPr>
        <p:pic>
          <p:nvPicPr>
            <p:cNvPr id="20" name="Picture 19" descr="Assets_THT-16.jpg"/>
            <p:cNvPicPr>
              <a:picLocks noChangeAspect="1"/>
            </p:cNvPicPr>
            <p:nvPr/>
          </p:nvPicPr>
          <p:blipFill rotWithShape="1">
            <a:blip r:embed="rId16" cstate="screen">
              <a:extLst>
                <a:ext uri="{BEBA8EAE-BF5A-486C-A8C5-ECC9F3942E4B}">
                  <a14:imgProps xmlns:a14="http://schemas.microsoft.com/office/drawing/2010/main">
                    <a14:imgLayer r:embed="rId17">
                      <a14:imgEffect>
                        <a14:backgroundRemoval t="10000" b="90000" l="10000" r="90000"/>
                      </a14:imgEffect>
                    </a14:imgLayer>
                  </a14:imgProps>
                </a:ext>
                <a:ext uri="{28A0092B-C50C-407E-A947-70E740481C1C}">
                  <a14:useLocalDpi xmlns:a14="http://schemas.microsoft.com/office/drawing/2010/main"/>
                </a:ext>
              </a:extLst>
            </a:blip>
            <a:srcRect l="19785" t="29350" r="10177" b="48987"/>
            <a:stretch/>
          </p:blipFill>
          <p:spPr>
            <a:xfrm>
              <a:off x="8627081" y="671626"/>
              <a:ext cx="1368968" cy="594016"/>
            </a:xfrm>
            <a:prstGeom prst="rect">
              <a:avLst/>
            </a:prstGeom>
          </p:spPr>
        </p:pic>
        <p:pic>
          <p:nvPicPr>
            <p:cNvPr id="22" name="Picture 21" descr="Assets_THT-17.jpg"/>
            <p:cNvPicPr>
              <a:picLocks noChangeAspect="1"/>
            </p:cNvPicPr>
            <p:nvPr/>
          </p:nvPicPr>
          <p:blipFill rotWithShape="1">
            <a:blip r:embed="rId18" cstate="screen">
              <a:extLst>
                <a:ext uri="{BEBA8EAE-BF5A-486C-A8C5-ECC9F3942E4B}">
                  <a14:imgProps xmlns:a14="http://schemas.microsoft.com/office/drawing/2010/main">
                    <a14:imgLayer r:embed="rId19">
                      <a14:imgEffect>
                        <a14:backgroundRemoval t="10000" b="90000" l="10000" r="90000"/>
                      </a14:imgEffect>
                    </a14:imgLayer>
                  </a14:imgProps>
                </a:ext>
                <a:ext uri="{28A0092B-C50C-407E-A947-70E740481C1C}">
                  <a14:useLocalDpi xmlns:a14="http://schemas.microsoft.com/office/drawing/2010/main"/>
                </a:ext>
              </a:extLst>
            </a:blip>
            <a:srcRect l="23725" t="32922" r="19413" b="45213"/>
            <a:stretch/>
          </p:blipFill>
          <p:spPr>
            <a:xfrm>
              <a:off x="8820889" y="747181"/>
              <a:ext cx="1382712" cy="745886"/>
            </a:xfrm>
            <a:prstGeom prst="rect">
              <a:avLst/>
            </a:prstGeom>
          </p:spPr>
        </p:pic>
      </p:grpSp>
      <p:pic>
        <p:nvPicPr>
          <p:cNvPr id="23" name="Picture 22" descr="Assets_THT-17.jpg"/>
          <p:cNvPicPr>
            <a:picLocks noChangeAspect="1"/>
          </p:cNvPicPr>
          <p:nvPr/>
        </p:nvPicPr>
        <p:blipFill rotWithShape="1">
          <a:blip r:embed="rId18" cstate="screen">
            <a:extLst>
              <a:ext uri="{BEBA8EAE-BF5A-486C-A8C5-ECC9F3942E4B}">
                <a14:imgProps xmlns:a14="http://schemas.microsoft.com/office/drawing/2010/main">
                  <a14:imgLayer r:embed="rId19">
                    <a14:imgEffect>
                      <a14:backgroundRemoval t="10000" b="90000" l="10000" r="90000"/>
                    </a14:imgEffect>
                  </a14:imgLayer>
                </a14:imgProps>
              </a:ext>
              <a:ext uri="{28A0092B-C50C-407E-A947-70E740481C1C}">
                <a14:useLocalDpi xmlns:a14="http://schemas.microsoft.com/office/drawing/2010/main"/>
              </a:ext>
            </a:extLst>
          </a:blip>
          <a:srcRect l="23725" t="32922" r="19413" b="45213"/>
          <a:stretch/>
        </p:blipFill>
        <p:spPr>
          <a:xfrm>
            <a:off x="10359546" y="1117388"/>
            <a:ext cx="1382712" cy="745886"/>
          </a:xfrm>
          <a:prstGeom prst="rect">
            <a:avLst/>
          </a:prstGeom>
        </p:spPr>
      </p:pic>
      <p:sp>
        <p:nvSpPr>
          <p:cNvPr id="28" name="Rectangle 27"/>
          <p:cNvSpPr/>
          <p:nvPr/>
        </p:nvSpPr>
        <p:spPr>
          <a:xfrm>
            <a:off x="0" y="6730200"/>
            <a:ext cx="12192000" cy="120698"/>
          </a:xfrm>
          <a:prstGeom prst="rect">
            <a:avLst/>
          </a:prstGeom>
          <a:solidFill>
            <a:srgbClr val="0060A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Content Placeholder 2"/>
          <p:cNvSpPr>
            <a:spLocks noGrp="1"/>
          </p:cNvSpPr>
          <p:nvPr>
            <p:ph idx="1"/>
          </p:nvPr>
        </p:nvSpPr>
        <p:spPr>
          <a:xfrm>
            <a:off x="281801" y="1682300"/>
            <a:ext cx="8578760" cy="4351338"/>
          </a:xfrm>
        </p:spPr>
        <p:txBody>
          <a:bodyPr>
            <a:normAutofit/>
          </a:bodyPr>
          <a:lstStyle/>
          <a:p>
            <a:pPr>
              <a:buFont typeface="Wingdings" panose="05000000000000000000" pitchFamily="2" charset="2"/>
              <a:buChar char="ü"/>
            </a:pPr>
            <a:r>
              <a:rPr lang="en-GB" sz="2400" dirty="0">
                <a:solidFill>
                  <a:srgbClr val="575756"/>
                </a:solidFill>
                <a:latin typeface="Arial" panose="020B0604020202020204" pitchFamily="34" charset="0"/>
                <a:cs typeface="Arial" panose="020B0604020202020204" pitchFamily="34" charset="0"/>
              </a:rPr>
              <a:t> This event will be recorded</a:t>
            </a:r>
          </a:p>
          <a:p>
            <a:pPr>
              <a:buFont typeface="Wingdings" panose="05000000000000000000" pitchFamily="2" charset="2"/>
              <a:buChar char="ü"/>
            </a:pPr>
            <a:r>
              <a:rPr lang="en-GB" sz="2400" dirty="0">
                <a:solidFill>
                  <a:srgbClr val="575756"/>
                </a:solidFill>
                <a:latin typeface="Arial" panose="020B0604020202020204" pitchFamily="34" charset="0"/>
                <a:cs typeface="Arial" panose="020B0604020202020204" pitchFamily="34" charset="0"/>
              </a:rPr>
              <a:t> Cameras are encouraged</a:t>
            </a:r>
          </a:p>
          <a:p>
            <a:pPr>
              <a:buFont typeface="Wingdings" panose="05000000000000000000" pitchFamily="2" charset="2"/>
              <a:buChar char="ü"/>
            </a:pPr>
            <a:r>
              <a:rPr lang="en-GB" sz="2400" dirty="0">
                <a:solidFill>
                  <a:srgbClr val="575756"/>
                </a:solidFill>
                <a:latin typeface="Arial" panose="020B0604020202020204" pitchFamily="34" charset="0"/>
                <a:cs typeface="Arial" panose="020B0604020202020204" pitchFamily="34" charset="0"/>
              </a:rPr>
              <a:t> Please mute your mics</a:t>
            </a:r>
          </a:p>
          <a:p>
            <a:pPr>
              <a:buFont typeface="Wingdings" panose="05000000000000000000" pitchFamily="2" charset="2"/>
              <a:buChar char="ü"/>
            </a:pPr>
            <a:r>
              <a:rPr lang="en-GB" sz="2400" dirty="0">
                <a:solidFill>
                  <a:srgbClr val="575756"/>
                </a:solidFill>
                <a:latin typeface="Arial" panose="020B0604020202020204" pitchFamily="34" charset="0"/>
                <a:cs typeface="Arial" panose="020B0604020202020204" pitchFamily="34" charset="0"/>
              </a:rPr>
              <a:t> Using emojis and gifs are encouraged</a:t>
            </a:r>
          </a:p>
          <a:p>
            <a:pPr>
              <a:buFont typeface="Wingdings" panose="05000000000000000000" pitchFamily="2" charset="2"/>
              <a:buChar char="ü"/>
            </a:pPr>
            <a:r>
              <a:rPr lang="en-GB" sz="2400" dirty="0">
                <a:solidFill>
                  <a:srgbClr val="575756"/>
                </a:solidFill>
                <a:latin typeface="Arial" panose="020B0604020202020204" pitchFamily="34" charset="0"/>
                <a:cs typeface="Arial" panose="020B0604020202020204" pitchFamily="34" charset="0"/>
              </a:rPr>
              <a:t> Using the chat function is encouraged</a:t>
            </a:r>
          </a:p>
          <a:p>
            <a:pPr>
              <a:buFont typeface="Wingdings" panose="05000000000000000000" pitchFamily="2" charset="2"/>
              <a:buChar char="ü"/>
            </a:pPr>
            <a:r>
              <a:rPr lang="en-GB" sz="2400" dirty="0">
                <a:solidFill>
                  <a:srgbClr val="575756"/>
                </a:solidFill>
                <a:latin typeface="Arial" panose="020B0604020202020204" pitchFamily="34" charset="0"/>
                <a:cs typeface="Arial" panose="020B0604020202020204" pitchFamily="34" charset="0"/>
              </a:rPr>
              <a:t> Wearing something sparkly is encouraged</a:t>
            </a:r>
            <a:endParaRPr lang="en-GB" dirty="0">
              <a:solidFill>
                <a:srgbClr val="575756"/>
              </a:solidFill>
              <a:latin typeface="Arial" panose="020B0604020202020204" pitchFamily="34" charset="0"/>
              <a:cs typeface="Arial" panose="020B0604020202020204" pitchFamily="34" charset="0"/>
            </a:endParaRPr>
          </a:p>
          <a:p>
            <a:pPr lvl="1"/>
            <a:endParaRPr lang="en-GB" dirty="0">
              <a:solidFill>
                <a:srgbClr val="575756"/>
              </a:solidFill>
              <a:latin typeface="Arial" panose="020B0604020202020204" pitchFamily="34" charset="0"/>
              <a:cs typeface="Arial" panose="020B0604020202020204" pitchFamily="34" charset="0"/>
            </a:endParaRPr>
          </a:p>
          <a:p>
            <a:pPr marL="0" indent="0">
              <a:buNone/>
            </a:pPr>
            <a:endParaRPr lang="en-GB" sz="2400" dirty="0">
              <a:solidFill>
                <a:srgbClr val="57575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5128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9366872" y="286495"/>
            <a:ext cx="1576520" cy="821441"/>
            <a:chOff x="8627081" y="671626"/>
            <a:chExt cx="1576520" cy="821441"/>
          </a:xfrm>
        </p:grpSpPr>
        <p:pic>
          <p:nvPicPr>
            <p:cNvPr id="20" name="Picture 19" descr="Assets_THT-16.jpg"/>
            <p:cNvPicPr>
              <a:picLocks noChangeAspect="1"/>
            </p:cNvPicPr>
            <p:nvPr/>
          </p:nvPicPr>
          <p:blipFill rotWithShape="1">
            <a:blip r:embed="rId3" cstate="screen">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a:ext>
              </a:extLst>
            </a:blip>
            <a:srcRect l="19785" t="29350" r="10177" b="48987"/>
            <a:stretch/>
          </p:blipFill>
          <p:spPr>
            <a:xfrm>
              <a:off x="8627081" y="671626"/>
              <a:ext cx="1368968" cy="594016"/>
            </a:xfrm>
            <a:prstGeom prst="rect">
              <a:avLst/>
            </a:prstGeom>
          </p:spPr>
        </p:pic>
        <p:pic>
          <p:nvPicPr>
            <p:cNvPr id="22" name="Picture 21" descr="Assets_THT-17.jpg"/>
            <p:cNvPicPr>
              <a:picLocks noChangeAspect="1"/>
            </p:cNvPicPr>
            <p:nvPr/>
          </p:nvPicPr>
          <p:blipFill rotWithShape="1">
            <a:blip r:embed="rId5" cstate="screen">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a:ext>
              </a:extLst>
            </a:blip>
            <a:srcRect l="23725" t="32922" r="19413" b="45213"/>
            <a:stretch/>
          </p:blipFill>
          <p:spPr>
            <a:xfrm>
              <a:off x="8820889" y="747181"/>
              <a:ext cx="1382712" cy="745886"/>
            </a:xfrm>
            <a:prstGeom prst="rect">
              <a:avLst/>
            </a:prstGeom>
          </p:spPr>
        </p:pic>
      </p:grpSp>
      <p:sp>
        <p:nvSpPr>
          <p:cNvPr id="7" name="TextBox 6"/>
          <p:cNvSpPr txBox="1"/>
          <p:nvPr/>
        </p:nvSpPr>
        <p:spPr>
          <a:xfrm>
            <a:off x="1047150" y="347947"/>
            <a:ext cx="10097700" cy="769441"/>
          </a:xfrm>
          <a:prstGeom prst="rect">
            <a:avLst/>
          </a:prstGeom>
          <a:noFill/>
        </p:spPr>
        <p:txBody>
          <a:bodyPr wrap="square" rtlCol="0">
            <a:spAutoFit/>
          </a:bodyPr>
          <a:lstStyle/>
          <a:p>
            <a:pPr algn="ctr"/>
            <a:r>
              <a:rPr lang="en-GB" sz="4400" b="1" dirty="0">
                <a:solidFill>
                  <a:srgbClr val="0070C0"/>
                </a:solidFill>
                <a:latin typeface="+mj-lt"/>
                <a:ea typeface="Calibri" panose="020F0502020204030204" pitchFamily="34" charset="0"/>
                <a:cs typeface="Arial Bold" panose="020B0704020202020204" pitchFamily="34" charset="0"/>
              </a:rPr>
              <a:t>Nominees for </a:t>
            </a:r>
            <a:r>
              <a:rPr lang="en-GB" sz="4400" b="1" dirty="0">
                <a:solidFill>
                  <a:srgbClr val="0070C0"/>
                </a:solidFill>
                <a:latin typeface="+mj-lt"/>
                <a:cs typeface="Arial Bold" panose="020B0704020202020204" pitchFamily="34" charset="0"/>
              </a:rPr>
              <a:t>Bullseye Award </a:t>
            </a:r>
            <a:r>
              <a:rPr lang="en-GB" sz="4400" b="1" dirty="0">
                <a:solidFill>
                  <a:srgbClr val="0070C0"/>
                </a:solidFill>
                <a:latin typeface="+mj-lt"/>
                <a:ea typeface="Calibri" panose="020F0502020204030204" pitchFamily="34" charset="0"/>
                <a:cs typeface="Arial Bold" panose="020B0704020202020204" pitchFamily="34" charset="0"/>
              </a:rPr>
              <a:t>are..</a:t>
            </a:r>
            <a:endParaRPr lang="en-US" sz="4400" b="1" dirty="0">
              <a:solidFill>
                <a:srgbClr val="0060A8"/>
              </a:solidFill>
              <a:latin typeface="+mj-lt"/>
              <a:cs typeface="Arial Bold" panose="020B0704020202020204" pitchFamily="34" charset="0"/>
            </a:endParaRPr>
          </a:p>
        </p:txBody>
      </p:sp>
      <p:pic>
        <p:nvPicPr>
          <p:cNvPr id="23" name="Picture 22" descr="Assets_THT-17.jpg"/>
          <p:cNvPicPr>
            <a:picLocks noChangeAspect="1"/>
          </p:cNvPicPr>
          <p:nvPr/>
        </p:nvPicPr>
        <p:blipFill rotWithShape="1">
          <a:blip r:embed="rId5" cstate="screen">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a:ext>
            </a:extLst>
          </a:blip>
          <a:srcRect l="23725" t="32922" r="19413" b="45213"/>
          <a:stretch/>
        </p:blipFill>
        <p:spPr>
          <a:xfrm>
            <a:off x="10359546" y="1117388"/>
            <a:ext cx="1382712" cy="745886"/>
          </a:xfrm>
          <a:prstGeom prst="rect">
            <a:avLst/>
          </a:prstGeom>
        </p:spPr>
      </p:pic>
      <p:sp>
        <p:nvSpPr>
          <p:cNvPr id="28" name="Rectangle 27"/>
          <p:cNvSpPr/>
          <p:nvPr/>
        </p:nvSpPr>
        <p:spPr>
          <a:xfrm>
            <a:off x="0" y="6730200"/>
            <a:ext cx="12192000" cy="120698"/>
          </a:xfrm>
          <a:prstGeom prst="rect">
            <a:avLst/>
          </a:prstGeom>
          <a:solidFill>
            <a:srgbClr val="0060A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D2EC4F12-A0A3-4775-AF80-96FD0DF1B7AF}"/>
              </a:ext>
            </a:extLst>
          </p:cNvPr>
          <p:cNvSpPr txBox="1"/>
          <p:nvPr/>
        </p:nvSpPr>
        <p:spPr>
          <a:xfrm>
            <a:off x="727379" y="1534041"/>
            <a:ext cx="10737242" cy="4647426"/>
          </a:xfrm>
          <a:prstGeom prst="rect">
            <a:avLst/>
          </a:prstGeom>
          <a:noFill/>
        </p:spPr>
        <p:txBody>
          <a:bodyPr wrap="square" rtlCol="0">
            <a:spAutoFit/>
          </a:bodyPr>
          <a:lstStyle/>
          <a:p>
            <a:pPr algn="ctr"/>
            <a:r>
              <a:rPr lang="en-GB" sz="2000" b="1" dirty="0"/>
              <a:t>Abisola Adejinmi </a:t>
            </a:r>
            <a:r>
              <a:rPr lang="en-GB" sz="2000" b="1" dirty="0">
                <a:solidFill>
                  <a:srgbClr val="7030A0"/>
                </a:solidFill>
              </a:rPr>
              <a:t>- Nominated by Ozemoya Peter Momoh</a:t>
            </a:r>
          </a:p>
          <a:p>
            <a:pPr algn="ctr"/>
            <a:r>
              <a:rPr lang="en-GB" sz="2000" b="1" dirty="0"/>
              <a:t>Ade Akande </a:t>
            </a:r>
            <a:r>
              <a:rPr lang="en-GB" sz="2000" b="1" dirty="0">
                <a:solidFill>
                  <a:srgbClr val="7030A0"/>
                </a:solidFill>
              </a:rPr>
              <a:t>- Nominated by Treaser Jassal</a:t>
            </a:r>
          </a:p>
          <a:p>
            <a:pPr algn="ctr"/>
            <a:r>
              <a:rPr lang="en-GB" sz="2000" b="1" dirty="0"/>
              <a:t>Alison Walsh </a:t>
            </a:r>
            <a:r>
              <a:rPr lang="en-GB" sz="2000" b="1" dirty="0">
                <a:solidFill>
                  <a:srgbClr val="7030A0"/>
                </a:solidFill>
              </a:rPr>
              <a:t>- Nominated by Deborah Cordrey</a:t>
            </a:r>
          </a:p>
          <a:p>
            <a:pPr algn="ctr"/>
            <a:r>
              <a:rPr lang="en-GB" sz="2000" b="1" dirty="0"/>
              <a:t>Bromley by Bow Centre - Social Care Team </a:t>
            </a:r>
            <a:r>
              <a:rPr lang="en-GB" sz="2000" b="1" dirty="0">
                <a:solidFill>
                  <a:srgbClr val="7030A0"/>
                </a:solidFill>
              </a:rPr>
              <a:t>- Nominated by Clare Kelly</a:t>
            </a:r>
          </a:p>
          <a:p>
            <a:pPr algn="ctr"/>
            <a:r>
              <a:rPr lang="en-GB" sz="2000" b="1" dirty="0"/>
              <a:t>Deborah McDonald </a:t>
            </a:r>
            <a:r>
              <a:rPr lang="en-GB" sz="2000" b="1" dirty="0">
                <a:solidFill>
                  <a:srgbClr val="7030A0"/>
                </a:solidFill>
              </a:rPr>
              <a:t>- Nominated by Mohammed Sahed Hussain</a:t>
            </a:r>
          </a:p>
          <a:p>
            <a:pPr algn="ctr"/>
            <a:r>
              <a:rPr lang="en-GB" sz="2000" b="1" dirty="0"/>
              <a:t>Dr Arunan Jothieswaran </a:t>
            </a:r>
            <a:r>
              <a:rPr lang="en-GB" sz="2000" b="1" dirty="0">
                <a:solidFill>
                  <a:srgbClr val="7030A0"/>
                </a:solidFill>
              </a:rPr>
              <a:t>- Nominated by Syeda Tashin</a:t>
            </a:r>
          </a:p>
          <a:p>
            <a:pPr algn="ctr"/>
            <a:r>
              <a:rPr lang="en-GB" sz="2000" b="1" dirty="0"/>
              <a:t>Health E1 GP Surgery </a:t>
            </a:r>
            <a:r>
              <a:rPr lang="en-GB" sz="2000" b="1" dirty="0">
                <a:solidFill>
                  <a:srgbClr val="7030A0"/>
                </a:solidFill>
              </a:rPr>
              <a:t>- Nominated by Laura Pisaneschi</a:t>
            </a:r>
          </a:p>
          <a:p>
            <a:pPr algn="ctr"/>
            <a:r>
              <a:rPr lang="en-GB" sz="2000" b="1" dirty="0"/>
              <a:t>Independent Living Hub - Katie Dove and Iftekhar </a:t>
            </a:r>
            <a:r>
              <a:rPr lang="en-GB" sz="2000" b="1" dirty="0" err="1"/>
              <a:t>Lais</a:t>
            </a:r>
            <a:r>
              <a:rPr lang="en-GB" sz="2000" b="1" dirty="0"/>
              <a:t> </a:t>
            </a:r>
            <a:r>
              <a:rPr lang="en-GB" sz="2000" b="1" dirty="0">
                <a:solidFill>
                  <a:srgbClr val="7030A0"/>
                </a:solidFill>
              </a:rPr>
              <a:t>- Nominated by Alex Hadayah</a:t>
            </a:r>
          </a:p>
          <a:p>
            <a:pPr algn="ctr"/>
            <a:r>
              <a:rPr lang="en-GB" sz="2000" b="1" dirty="0"/>
              <a:t>Kamal Hussain </a:t>
            </a:r>
            <a:r>
              <a:rPr lang="en-GB" sz="2000" b="1" dirty="0">
                <a:solidFill>
                  <a:srgbClr val="7030A0"/>
                </a:solidFill>
              </a:rPr>
              <a:t>- Nominated by Shabanaz Begum</a:t>
            </a:r>
          </a:p>
          <a:p>
            <a:pPr algn="ctr"/>
            <a:r>
              <a:rPr lang="en-GB" sz="2000" b="1" dirty="0"/>
              <a:t>Reablement Service </a:t>
            </a:r>
            <a:r>
              <a:rPr lang="en-GB" sz="2000" b="1" dirty="0">
                <a:solidFill>
                  <a:srgbClr val="7030A0"/>
                </a:solidFill>
              </a:rPr>
              <a:t>- Nominated by Anastasia Boulis</a:t>
            </a:r>
          </a:p>
          <a:p>
            <a:pPr algn="ctr"/>
            <a:r>
              <a:rPr lang="en-GB" sz="2000" b="1" dirty="0"/>
              <a:t>Russia Lane Day Centre </a:t>
            </a:r>
            <a:r>
              <a:rPr lang="en-GB" sz="2000" b="1" dirty="0">
                <a:solidFill>
                  <a:srgbClr val="7030A0"/>
                </a:solidFill>
              </a:rPr>
              <a:t>- Nominated by Nurjahan Julie Begum</a:t>
            </a:r>
          </a:p>
          <a:p>
            <a:pPr algn="ctr"/>
            <a:r>
              <a:rPr lang="en-GB" sz="2000" b="1" dirty="0"/>
              <a:t>TH EPCT Care Navigation Service </a:t>
            </a:r>
            <a:r>
              <a:rPr lang="en-GB" sz="2000" b="1" dirty="0">
                <a:solidFill>
                  <a:srgbClr val="7030A0"/>
                </a:solidFill>
              </a:rPr>
              <a:t>- Nominated by Fran Colley</a:t>
            </a:r>
          </a:p>
          <a:p>
            <a:pPr algn="ctr"/>
            <a:r>
              <a:rPr lang="en-GB" sz="2000" b="1" dirty="0"/>
              <a:t>Tyrone Josephine, Primary Care Network 6 </a:t>
            </a:r>
            <a:r>
              <a:rPr lang="en-GB" sz="2000" b="1" dirty="0">
                <a:solidFill>
                  <a:srgbClr val="7030A0"/>
                </a:solidFill>
              </a:rPr>
              <a:t>- Nominated by Natasha Sutton</a:t>
            </a:r>
            <a:endParaRPr lang="en-GB" sz="2000" b="1" dirty="0"/>
          </a:p>
          <a:p>
            <a:endParaRPr lang="en-GB" dirty="0"/>
          </a:p>
          <a:p>
            <a:endParaRPr lang="en-GB" dirty="0"/>
          </a:p>
        </p:txBody>
      </p:sp>
      <p:sp>
        <p:nvSpPr>
          <p:cNvPr id="3" name="TextBox 2">
            <a:extLst>
              <a:ext uri="{FF2B5EF4-FFF2-40B4-BE49-F238E27FC236}">
                <a16:creationId xmlns:a16="http://schemas.microsoft.com/office/drawing/2014/main" id="{C4816501-E847-4DD1-913D-7FB8C7EC8758}"/>
              </a:ext>
            </a:extLst>
          </p:cNvPr>
          <p:cNvSpPr txBox="1"/>
          <p:nvPr/>
        </p:nvSpPr>
        <p:spPr>
          <a:xfrm>
            <a:off x="9984582" y="4556958"/>
            <a:ext cx="2181578" cy="1938992"/>
          </a:xfrm>
          <a:prstGeom prst="rect">
            <a:avLst/>
          </a:prstGeom>
          <a:noFill/>
        </p:spPr>
        <p:txBody>
          <a:bodyPr wrap="square" rtlCol="0">
            <a:spAutoFit/>
          </a:bodyPr>
          <a:lstStyle/>
          <a:p>
            <a:r>
              <a:rPr lang="en-GB" sz="2000" b="1" dirty="0">
                <a:solidFill>
                  <a:srgbClr val="00B050"/>
                </a:solidFill>
              </a:rPr>
              <a:t>ROUND OF APPLAUSE FOR ALL OF OUR 13 ‘BULLSEYE AWARD’ NOMINEES!</a:t>
            </a:r>
          </a:p>
        </p:txBody>
      </p:sp>
      <p:pic>
        <p:nvPicPr>
          <p:cNvPr id="10" name="Picture 9" descr="A picture containing text&#10;&#10;Description automatically generated">
            <a:extLst>
              <a:ext uri="{FF2B5EF4-FFF2-40B4-BE49-F238E27FC236}">
                <a16:creationId xmlns:a16="http://schemas.microsoft.com/office/drawing/2014/main" id="{2AB5693D-ADB4-42EE-AB92-4B484847CEC8}"/>
              </a:ext>
            </a:extLst>
          </p:cNvPr>
          <p:cNvPicPr>
            <a:picLocks noChangeAspect="1"/>
          </p:cNvPicPr>
          <p:nvPr/>
        </p:nvPicPr>
        <p:blipFill>
          <a:blip r:embed="rId7" cstate="hq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11202562" y="3980658"/>
            <a:ext cx="693985" cy="684099"/>
          </a:xfrm>
          <a:prstGeom prst="rect">
            <a:avLst/>
          </a:prstGeom>
        </p:spPr>
      </p:pic>
    </p:spTree>
    <p:extLst>
      <p:ext uri="{BB962C8B-B14F-4D97-AF65-F5344CB8AC3E}">
        <p14:creationId xmlns:p14="http://schemas.microsoft.com/office/powerpoint/2010/main" val="3284529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2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20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20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20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20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20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20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4" dur="20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 calcmode="lin" valueType="num">
                                      <p:cBhvr additive="base">
                                        <p:cTn id="49" dur="20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50" dur="20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
                                            <p:txEl>
                                              <p:pRg st="8" end="8"/>
                                            </p:txEl>
                                          </p:spTgt>
                                        </p:tgtEl>
                                        <p:attrNameLst>
                                          <p:attrName>style.visibility</p:attrName>
                                        </p:attrNameLst>
                                      </p:cBhvr>
                                      <p:to>
                                        <p:strVal val="visible"/>
                                      </p:to>
                                    </p:set>
                                    <p:anim calcmode="lin" valueType="num">
                                      <p:cBhvr additive="base">
                                        <p:cTn id="55" dur="20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56" dur="20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
                                            <p:txEl>
                                              <p:pRg st="9" end="9"/>
                                            </p:txEl>
                                          </p:spTgt>
                                        </p:tgtEl>
                                        <p:attrNameLst>
                                          <p:attrName>style.visibility</p:attrName>
                                        </p:attrNameLst>
                                      </p:cBhvr>
                                      <p:to>
                                        <p:strVal val="visible"/>
                                      </p:to>
                                    </p:set>
                                    <p:anim calcmode="lin" valueType="num">
                                      <p:cBhvr additive="base">
                                        <p:cTn id="61" dur="20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62" dur="20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
                                            <p:txEl>
                                              <p:pRg st="10" end="10"/>
                                            </p:txEl>
                                          </p:spTgt>
                                        </p:tgtEl>
                                        <p:attrNameLst>
                                          <p:attrName>style.visibility</p:attrName>
                                        </p:attrNameLst>
                                      </p:cBhvr>
                                      <p:to>
                                        <p:strVal val="visible"/>
                                      </p:to>
                                    </p:set>
                                    <p:anim calcmode="lin" valueType="num">
                                      <p:cBhvr additive="base">
                                        <p:cTn id="67" dur="20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68" dur="20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2">
                                            <p:txEl>
                                              <p:pRg st="11" end="11"/>
                                            </p:txEl>
                                          </p:spTgt>
                                        </p:tgtEl>
                                        <p:attrNameLst>
                                          <p:attrName>style.visibility</p:attrName>
                                        </p:attrNameLst>
                                      </p:cBhvr>
                                      <p:to>
                                        <p:strVal val="visible"/>
                                      </p:to>
                                    </p:set>
                                    <p:anim calcmode="lin" valueType="num">
                                      <p:cBhvr additive="base">
                                        <p:cTn id="73" dur="20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74" dur="2000" fill="hold"/>
                                        <p:tgtEl>
                                          <p:spTgt spid="2">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2">
                                            <p:txEl>
                                              <p:pRg st="12" end="12"/>
                                            </p:txEl>
                                          </p:spTgt>
                                        </p:tgtEl>
                                        <p:attrNameLst>
                                          <p:attrName>style.visibility</p:attrName>
                                        </p:attrNameLst>
                                      </p:cBhvr>
                                      <p:to>
                                        <p:strVal val="visible"/>
                                      </p:to>
                                    </p:set>
                                    <p:anim calcmode="lin" valueType="num">
                                      <p:cBhvr additive="base">
                                        <p:cTn id="79" dur="2000" fill="hold"/>
                                        <p:tgtEl>
                                          <p:spTgt spid="2">
                                            <p:txEl>
                                              <p:pRg st="12" end="12"/>
                                            </p:txEl>
                                          </p:spTgt>
                                        </p:tgtEl>
                                        <p:attrNameLst>
                                          <p:attrName>ppt_x</p:attrName>
                                        </p:attrNameLst>
                                      </p:cBhvr>
                                      <p:tavLst>
                                        <p:tav tm="0">
                                          <p:val>
                                            <p:strVal val="#ppt_x"/>
                                          </p:val>
                                        </p:tav>
                                        <p:tav tm="100000">
                                          <p:val>
                                            <p:strVal val="#ppt_x"/>
                                          </p:val>
                                        </p:tav>
                                      </p:tavLst>
                                    </p:anim>
                                    <p:anim calcmode="lin" valueType="num">
                                      <p:cBhvr additive="base">
                                        <p:cTn id="80" dur="2000" fill="hold"/>
                                        <p:tgtEl>
                                          <p:spTgt spid="2">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2" fill="hold" nodeType="clickEffect">
                                  <p:stCondLst>
                                    <p:cond delay="0"/>
                                  </p:stCondLst>
                                  <p:childTnLst>
                                    <p:set>
                                      <p:cBhvr>
                                        <p:cTn id="84" dur="1" fill="hold">
                                          <p:stCondLst>
                                            <p:cond delay="0"/>
                                          </p:stCondLst>
                                        </p:cTn>
                                        <p:tgtEl>
                                          <p:spTgt spid="3">
                                            <p:txEl>
                                              <p:pRg st="0" end="0"/>
                                            </p:txEl>
                                          </p:spTgt>
                                        </p:tgtEl>
                                        <p:attrNameLst>
                                          <p:attrName>style.visibility</p:attrName>
                                        </p:attrNameLst>
                                      </p:cBhvr>
                                      <p:to>
                                        <p:strVal val="visible"/>
                                      </p:to>
                                    </p:set>
                                    <p:anim calcmode="lin" valueType="num">
                                      <p:cBhvr additive="base">
                                        <p:cTn id="85" dur="2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6" dur="2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9366872" y="249551"/>
            <a:ext cx="1576520" cy="821441"/>
            <a:chOff x="8627081" y="671626"/>
            <a:chExt cx="1576520" cy="821441"/>
          </a:xfrm>
        </p:grpSpPr>
        <p:pic>
          <p:nvPicPr>
            <p:cNvPr id="20" name="Picture 19" descr="Assets_THT-16.jpg"/>
            <p:cNvPicPr>
              <a:picLocks noChangeAspect="1"/>
            </p:cNvPicPr>
            <p:nvPr/>
          </p:nvPicPr>
          <p:blipFill rotWithShape="1">
            <a:blip r:embed="rId3" cstate="screen">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a:ext>
              </a:extLst>
            </a:blip>
            <a:srcRect l="19785" t="29350" r="10177" b="48987"/>
            <a:stretch/>
          </p:blipFill>
          <p:spPr>
            <a:xfrm>
              <a:off x="8627081" y="671626"/>
              <a:ext cx="1368968" cy="594016"/>
            </a:xfrm>
            <a:prstGeom prst="rect">
              <a:avLst/>
            </a:prstGeom>
          </p:spPr>
        </p:pic>
        <p:pic>
          <p:nvPicPr>
            <p:cNvPr id="22" name="Picture 21" descr="Assets_THT-17.jpg"/>
            <p:cNvPicPr>
              <a:picLocks noChangeAspect="1"/>
            </p:cNvPicPr>
            <p:nvPr/>
          </p:nvPicPr>
          <p:blipFill rotWithShape="1">
            <a:blip r:embed="rId5" cstate="screen">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a:ext>
              </a:extLst>
            </a:blip>
            <a:srcRect l="23725" t="32922" r="19413" b="45213"/>
            <a:stretch/>
          </p:blipFill>
          <p:spPr>
            <a:xfrm>
              <a:off x="8820889" y="747181"/>
              <a:ext cx="1382712" cy="745886"/>
            </a:xfrm>
            <a:prstGeom prst="rect">
              <a:avLst/>
            </a:prstGeom>
          </p:spPr>
        </p:pic>
      </p:grpSp>
      <p:sp>
        <p:nvSpPr>
          <p:cNvPr id="7" name="TextBox 6"/>
          <p:cNvSpPr txBox="1"/>
          <p:nvPr/>
        </p:nvSpPr>
        <p:spPr>
          <a:xfrm>
            <a:off x="237380" y="69260"/>
            <a:ext cx="10960924" cy="646331"/>
          </a:xfrm>
          <a:prstGeom prst="rect">
            <a:avLst/>
          </a:prstGeom>
          <a:noFill/>
        </p:spPr>
        <p:txBody>
          <a:bodyPr wrap="square" rtlCol="0">
            <a:spAutoFit/>
          </a:bodyPr>
          <a:lstStyle/>
          <a:p>
            <a:pPr algn="ctr"/>
            <a:r>
              <a:rPr lang="en-GB" sz="3600" b="1" dirty="0">
                <a:solidFill>
                  <a:srgbClr val="0070C0"/>
                </a:solidFill>
                <a:latin typeface="+mj-lt"/>
                <a:ea typeface="Calibri" panose="020F0502020204030204" pitchFamily="34" charset="0"/>
                <a:cs typeface="Arial Bold" panose="020B0704020202020204" pitchFamily="34" charset="0"/>
              </a:rPr>
              <a:t>Joint Highly Commended for Bullseye Award goes to..</a:t>
            </a:r>
            <a:endParaRPr lang="en-US" sz="3600" b="1" dirty="0">
              <a:solidFill>
                <a:srgbClr val="0060A8"/>
              </a:solidFill>
              <a:latin typeface="+mj-lt"/>
              <a:cs typeface="Arial Bold" panose="020B0704020202020204" pitchFamily="34" charset="0"/>
            </a:endParaRPr>
          </a:p>
        </p:txBody>
      </p:sp>
      <p:pic>
        <p:nvPicPr>
          <p:cNvPr id="23" name="Picture 22" descr="Assets_THT-17.jpg"/>
          <p:cNvPicPr>
            <a:picLocks noChangeAspect="1"/>
          </p:cNvPicPr>
          <p:nvPr/>
        </p:nvPicPr>
        <p:blipFill rotWithShape="1">
          <a:blip r:embed="rId5" cstate="screen">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a:ext>
            </a:extLst>
          </a:blip>
          <a:srcRect l="23725" t="32922" r="19413" b="45213"/>
          <a:stretch/>
        </p:blipFill>
        <p:spPr>
          <a:xfrm>
            <a:off x="10359546" y="1117388"/>
            <a:ext cx="1382712" cy="745886"/>
          </a:xfrm>
          <a:prstGeom prst="rect">
            <a:avLst/>
          </a:prstGeom>
        </p:spPr>
      </p:pic>
      <p:sp>
        <p:nvSpPr>
          <p:cNvPr id="28" name="Rectangle 27"/>
          <p:cNvSpPr/>
          <p:nvPr/>
        </p:nvSpPr>
        <p:spPr>
          <a:xfrm>
            <a:off x="0" y="6730200"/>
            <a:ext cx="12192000" cy="120698"/>
          </a:xfrm>
          <a:prstGeom prst="rect">
            <a:avLst/>
          </a:prstGeom>
          <a:solidFill>
            <a:srgbClr val="0060A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77F40C4A-06EF-4A1E-ABE3-EC4CC223B68D}"/>
              </a:ext>
            </a:extLst>
          </p:cNvPr>
          <p:cNvSpPr txBox="1"/>
          <p:nvPr/>
        </p:nvSpPr>
        <p:spPr>
          <a:xfrm>
            <a:off x="0" y="2722465"/>
            <a:ext cx="11625354" cy="1261884"/>
          </a:xfrm>
          <a:prstGeom prst="rect">
            <a:avLst/>
          </a:prstGeom>
          <a:noFill/>
        </p:spPr>
        <p:txBody>
          <a:bodyPr wrap="square" rtlCol="0">
            <a:spAutoFit/>
          </a:bodyPr>
          <a:lstStyle/>
          <a:p>
            <a:pPr algn="ctr"/>
            <a:r>
              <a:rPr lang="en-GB" sz="3800" b="1" dirty="0">
                <a:solidFill>
                  <a:srgbClr val="0070C0"/>
                </a:solidFill>
              </a:rPr>
              <a:t>Russia Lane Day Centre </a:t>
            </a:r>
            <a:r>
              <a:rPr lang="en-GB" sz="3800" b="1" dirty="0">
                <a:solidFill>
                  <a:srgbClr val="0070C0"/>
                </a:solidFill>
                <a:cs typeface="Arial Bold" panose="020B0704020202020204" pitchFamily="34" charset="0"/>
              </a:rPr>
              <a:t>&amp; The </a:t>
            </a:r>
            <a:r>
              <a:rPr lang="en-GB" sz="3800" b="1" dirty="0">
                <a:solidFill>
                  <a:srgbClr val="0070C0"/>
                </a:solidFill>
              </a:rPr>
              <a:t>Independent Living Hub</a:t>
            </a:r>
          </a:p>
          <a:p>
            <a:pPr algn="ctr"/>
            <a:r>
              <a:rPr lang="en-GB" sz="3800" b="1" dirty="0">
                <a:solidFill>
                  <a:srgbClr val="0070C0"/>
                </a:solidFill>
                <a:cs typeface="Arial Bold" panose="020B0704020202020204" pitchFamily="34" charset="0"/>
              </a:rPr>
              <a:t>LBTH</a:t>
            </a:r>
          </a:p>
        </p:txBody>
      </p:sp>
      <p:sp>
        <p:nvSpPr>
          <p:cNvPr id="10" name="TextBox 9">
            <a:extLst>
              <a:ext uri="{FF2B5EF4-FFF2-40B4-BE49-F238E27FC236}">
                <a16:creationId xmlns:a16="http://schemas.microsoft.com/office/drawing/2014/main" id="{0CE5E482-FEA8-42C7-AD62-5B0DF0E6F2C5}"/>
              </a:ext>
            </a:extLst>
          </p:cNvPr>
          <p:cNvSpPr txBox="1"/>
          <p:nvPr/>
        </p:nvSpPr>
        <p:spPr>
          <a:xfrm>
            <a:off x="237379" y="879399"/>
            <a:ext cx="4639421" cy="1631216"/>
          </a:xfrm>
          <a:prstGeom prst="rect">
            <a:avLst/>
          </a:prstGeom>
          <a:noFill/>
        </p:spPr>
        <p:txBody>
          <a:bodyPr wrap="square" rtlCol="0">
            <a:spAutoFit/>
          </a:bodyPr>
          <a:lstStyle/>
          <a:p>
            <a:r>
              <a:rPr lang="en-GB" sz="2000" dirty="0">
                <a:solidFill>
                  <a:srgbClr val="7030A0"/>
                </a:solidFill>
              </a:rPr>
              <a:t>Nominator Nurjahan Julie Begum’s comments include.. </a:t>
            </a:r>
            <a:r>
              <a:rPr lang="en-GB" sz="2000" i="1" dirty="0"/>
              <a:t>“The Russia Lane Day Centre provides care, support and stimulation for up to 25 people with moderate to severe dementia..”</a:t>
            </a:r>
            <a:r>
              <a:rPr lang="en-GB" sz="2000" dirty="0"/>
              <a:t> </a:t>
            </a:r>
          </a:p>
        </p:txBody>
      </p:sp>
      <p:sp>
        <p:nvSpPr>
          <p:cNvPr id="11" name="TextBox 10">
            <a:extLst>
              <a:ext uri="{FF2B5EF4-FFF2-40B4-BE49-F238E27FC236}">
                <a16:creationId xmlns:a16="http://schemas.microsoft.com/office/drawing/2014/main" id="{B90C95B8-FA71-4F54-AA42-017B1C8080EF}"/>
              </a:ext>
            </a:extLst>
          </p:cNvPr>
          <p:cNvSpPr txBox="1"/>
          <p:nvPr/>
        </p:nvSpPr>
        <p:spPr>
          <a:xfrm>
            <a:off x="6172233" y="891079"/>
            <a:ext cx="6019767" cy="1938992"/>
          </a:xfrm>
          <a:prstGeom prst="rect">
            <a:avLst/>
          </a:prstGeom>
          <a:noFill/>
        </p:spPr>
        <p:txBody>
          <a:bodyPr wrap="square" rtlCol="0">
            <a:spAutoFit/>
          </a:bodyPr>
          <a:lstStyle/>
          <a:p>
            <a:r>
              <a:rPr lang="en-GB" sz="2000" dirty="0">
                <a:solidFill>
                  <a:srgbClr val="7030A0"/>
                </a:solidFill>
              </a:rPr>
              <a:t>Nominator Alex Hadayah’s comments include.. </a:t>
            </a:r>
          </a:p>
          <a:p>
            <a:r>
              <a:rPr lang="en-GB" sz="2000" i="1" dirty="0"/>
              <a:t>“The Independent Living Hub is creatively  assessing residents in its bathing clinic - the assessments mean that residents get an assessment and trial of multiple pieces of equipment in one setting of the adapted house in Tower Hamlets..”</a:t>
            </a:r>
          </a:p>
        </p:txBody>
      </p:sp>
      <p:sp>
        <p:nvSpPr>
          <p:cNvPr id="12" name="TextBox 11">
            <a:extLst>
              <a:ext uri="{FF2B5EF4-FFF2-40B4-BE49-F238E27FC236}">
                <a16:creationId xmlns:a16="http://schemas.microsoft.com/office/drawing/2014/main" id="{4B44C617-31A8-4AE2-AD47-C8CC84AEA109}"/>
              </a:ext>
            </a:extLst>
          </p:cNvPr>
          <p:cNvSpPr txBox="1"/>
          <p:nvPr/>
        </p:nvSpPr>
        <p:spPr>
          <a:xfrm>
            <a:off x="237379" y="3679643"/>
            <a:ext cx="5115368" cy="2862322"/>
          </a:xfrm>
          <a:prstGeom prst="rect">
            <a:avLst/>
          </a:prstGeom>
          <a:noFill/>
        </p:spPr>
        <p:txBody>
          <a:bodyPr wrap="square" rtlCol="0">
            <a:spAutoFit/>
          </a:bodyPr>
          <a:lstStyle/>
          <a:p>
            <a:r>
              <a:rPr lang="en-GB" sz="2000" i="1" dirty="0"/>
              <a:t>“..It meets the individual needs of our users.</a:t>
            </a:r>
          </a:p>
          <a:p>
            <a:r>
              <a:rPr lang="en-GB" sz="2000" i="1" dirty="0"/>
              <a:t>Helps people maintain their independence, whilst offering support to carers. </a:t>
            </a:r>
          </a:p>
          <a:p>
            <a:r>
              <a:rPr lang="en-GB" sz="2000" i="1" dirty="0"/>
              <a:t>Offers social interaction with others and provides an opportunity to make new friends. </a:t>
            </a:r>
          </a:p>
          <a:p>
            <a:r>
              <a:rPr lang="en-GB" sz="2000" i="1" dirty="0"/>
              <a:t>Achieves a stimulating environment with a variety of activities. Creates a lively and friendly atmosphere, where all are made to feel welcome.”</a:t>
            </a:r>
            <a:endParaRPr lang="en-GB" sz="2000" dirty="0"/>
          </a:p>
        </p:txBody>
      </p:sp>
      <p:sp>
        <p:nvSpPr>
          <p:cNvPr id="13" name="TextBox 12">
            <a:extLst>
              <a:ext uri="{FF2B5EF4-FFF2-40B4-BE49-F238E27FC236}">
                <a16:creationId xmlns:a16="http://schemas.microsoft.com/office/drawing/2014/main" id="{6450AB72-D61B-4E9E-9151-0792A25CB326}"/>
              </a:ext>
            </a:extLst>
          </p:cNvPr>
          <p:cNvSpPr txBox="1"/>
          <p:nvPr/>
        </p:nvSpPr>
        <p:spPr>
          <a:xfrm>
            <a:off x="7518400" y="3430426"/>
            <a:ext cx="4390277" cy="3170099"/>
          </a:xfrm>
          <a:prstGeom prst="rect">
            <a:avLst/>
          </a:prstGeom>
          <a:noFill/>
        </p:spPr>
        <p:txBody>
          <a:bodyPr wrap="square" rtlCol="0">
            <a:spAutoFit/>
          </a:bodyPr>
          <a:lstStyle/>
          <a:p>
            <a:r>
              <a:rPr lang="en-GB" sz="2000" i="1" dirty="0"/>
              <a:t>“The person when trying the equipment is involved in trying each piece of equipment and can make an informed decision and see the equipment. This is really key to successful support and maintaining and independent life at home as the person will have been listened to during the assessment and trial demonstrating a person centred approach. .”</a:t>
            </a:r>
          </a:p>
        </p:txBody>
      </p:sp>
      <p:sp>
        <p:nvSpPr>
          <p:cNvPr id="15" name="TextBox 14">
            <a:extLst>
              <a:ext uri="{FF2B5EF4-FFF2-40B4-BE49-F238E27FC236}">
                <a16:creationId xmlns:a16="http://schemas.microsoft.com/office/drawing/2014/main" id="{CC2EA148-F26E-4380-AE2A-61936E4122A6}"/>
              </a:ext>
            </a:extLst>
          </p:cNvPr>
          <p:cNvSpPr txBox="1"/>
          <p:nvPr/>
        </p:nvSpPr>
        <p:spPr>
          <a:xfrm>
            <a:off x="5239477" y="4483002"/>
            <a:ext cx="2354410" cy="707886"/>
          </a:xfrm>
          <a:prstGeom prst="rect">
            <a:avLst/>
          </a:prstGeom>
          <a:noFill/>
        </p:spPr>
        <p:txBody>
          <a:bodyPr wrap="square" rtlCol="0">
            <a:spAutoFit/>
          </a:bodyPr>
          <a:lstStyle/>
          <a:p>
            <a:r>
              <a:rPr lang="en-GB" sz="2000" b="1" dirty="0"/>
              <a:t>CONGRATULTIONS TO BOTH!</a:t>
            </a:r>
          </a:p>
        </p:txBody>
      </p:sp>
      <p:pic>
        <p:nvPicPr>
          <p:cNvPr id="16" name="Graphic 35" descr="Trophy">
            <a:extLst>
              <a:ext uri="{FF2B5EF4-FFF2-40B4-BE49-F238E27FC236}">
                <a16:creationId xmlns:a16="http://schemas.microsoft.com/office/drawing/2014/main" id="{5361E946-9149-4111-A886-4B4F374CDFC3}"/>
              </a:ext>
            </a:extLst>
          </p:cNvPr>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22008" y="4755407"/>
            <a:ext cx="657225" cy="65722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A9F46EF1-6F2B-4C69-A6D7-0AAAF7C15129}"/>
              </a:ext>
            </a:extLst>
          </p:cNvPr>
          <p:cNvPicPr>
            <a:picLocks noChangeAspect="1"/>
          </p:cNvPicPr>
          <p:nvPr/>
        </p:nvPicPr>
        <p:blipFill>
          <a:blip r:embed="rId9" cstate="hqprint">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11395265" y="5991223"/>
            <a:ext cx="693985" cy="684099"/>
          </a:xfrm>
          <a:prstGeom prst="rect">
            <a:avLst/>
          </a:prstGeom>
        </p:spPr>
      </p:pic>
    </p:spTree>
    <p:extLst>
      <p:ext uri="{BB962C8B-B14F-4D97-AF65-F5344CB8AC3E}">
        <p14:creationId xmlns:p14="http://schemas.microsoft.com/office/powerpoint/2010/main" val="3521301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0"/>
                                        <p:tgtEl>
                                          <p:spTgt spid="3">
                                            <p:txEl>
                                              <p:pRg st="0" end="0"/>
                                            </p:txEl>
                                          </p:spTgt>
                                        </p:tgtEl>
                                      </p:cBhvr>
                                    </p:animEffect>
                                    <p:anim calcmode="lin" valueType="num">
                                      <p:cBhvr>
                                        <p:cTn id="8" dur="4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4000" fill="hold"/>
                                        <p:tgtEl>
                                          <p:spTgt spid="3">
                                            <p:txEl>
                                              <p:pRg st="0" end="0"/>
                                            </p:txEl>
                                          </p:spTgt>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4000"/>
                                        <p:tgtEl>
                                          <p:spTgt spid="3">
                                            <p:txEl>
                                              <p:pRg st="1" end="1"/>
                                            </p:txEl>
                                          </p:spTgt>
                                        </p:tgtEl>
                                      </p:cBhvr>
                                    </p:animEffect>
                                    <p:anim calcmode="lin" valueType="num">
                                      <p:cBhvr>
                                        <p:cTn id="13" dur="4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4" dur="4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 calcmode="lin" valueType="num">
                                      <p:cBhvr additive="base">
                                        <p:cTn id="19" dur="20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20" dur="20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2">
                                            <p:txEl>
                                              <p:pRg st="0" end="0"/>
                                            </p:txEl>
                                          </p:spTgt>
                                        </p:tgtEl>
                                        <p:attrNameLst>
                                          <p:attrName>style.visibility</p:attrName>
                                        </p:attrNameLst>
                                      </p:cBhvr>
                                      <p:to>
                                        <p:strVal val="visible"/>
                                      </p:to>
                                    </p:set>
                                    <p:anim calcmode="lin" valueType="num">
                                      <p:cBhvr additive="base">
                                        <p:cTn id="25" dur="2000" fill="hold"/>
                                        <p:tgtEl>
                                          <p:spTgt spid="12">
                                            <p:txEl>
                                              <p:pRg st="0" end="0"/>
                                            </p:txEl>
                                          </p:spTgt>
                                        </p:tgtEl>
                                        <p:attrNameLst>
                                          <p:attrName>ppt_x</p:attrName>
                                        </p:attrNameLst>
                                      </p:cBhvr>
                                      <p:tavLst>
                                        <p:tav tm="0">
                                          <p:val>
                                            <p:strVal val="0-#ppt_w/2"/>
                                          </p:val>
                                        </p:tav>
                                        <p:tav tm="100000">
                                          <p:val>
                                            <p:strVal val="#ppt_x"/>
                                          </p:val>
                                        </p:tav>
                                      </p:tavLst>
                                    </p:anim>
                                    <p:anim calcmode="lin" valueType="num">
                                      <p:cBhvr additive="base">
                                        <p:cTn id="26" dur="2000" fill="hold"/>
                                        <p:tgtEl>
                                          <p:spTgt spid="12">
                                            <p:txEl>
                                              <p:pRg st="0" end="0"/>
                                            </p:txEl>
                                          </p:spTgt>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12">
                                            <p:txEl>
                                              <p:pRg st="1" end="1"/>
                                            </p:txEl>
                                          </p:spTgt>
                                        </p:tgtEl>
                                        <p:attrNameLst>
                                          <p:attrName>style.visibility</p:attrName>
                                        </p:attrNameLst>
                                      </p:cBhvr>
                                      <p:to>
                                        <p:strVal val="visible"/>
                                      </p:to>
                                    </p:set>
                                    <p:anim calcmode="lin" valueType="num">
                                      <p:cBhvr additive="base">
                                        <p:cTn id="29" dur="2000" fill="hold"/>
                                        <p:tgtEl>
                                          <p:spTgt spid="12">
                                            <p:txEl>
                                              <p:pRg st="1" end="1"/>
                                            </p:txEl>
                                          </p:spTgt>
                                        </p:tgtEl>
                                        <p:attrNameLst>
                                          <p:attrName>ppt_x</p:attrName>
                                        </p:attrNameLst>
                                      </p:cBhvr>
                                      <p:tavLst>
                                        <p:tav tm="0">
                                          <p:val>
                                            <p:strVal val="0-#ppt_w/2"/>
                                          </p:val>
                                        </p:tav>
                                        <p:tav tm="100000">
                                          <p:val>
                                            <p:strVal val="#ppt_x"/>
                                          </p:val>
                                        </p:tav>
                                      </p:tavLst>
                                    </p:anim>
                                    <p:anim calcmode="lin" valueType="num">
                                      <p:cBhvr additive="base">
                                        <p:cTn id="30" dur="2000" fill="hold"/>
                                        <p:tgtEl>
                                          <p:spTgt spid="12">
                                            <p:txEl>
                                              <p:pRg st="1" end="1"/>
                                            </p:txEl>
                                          </p:spTgt>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12">
                                            <p:txEl>
                                              <p:pRg st="2" end="2"/>
                                            </p:txEl>
                                          </p:spTgt>
                                        </p:tgtEl>
                                        <p:attrNameLst>
                                          <p:attrName>style.visibility</p:attrName>
                                        </p:attrNameLst>
                                      </p:cBhvr>
                                      <p:to>
                                        <p:strVal val="visible"/>
                                      </p:to>
                                    </p:set>
                                    <p:anim calcmode="lin" valueType="num">
                                      <p:cBhvr additive="base">
                                        <p:cTn id="33" dur="2000" fill="hold"/>
                                        <p:tgtEl>
                                          <p:spTgt spid="12">
                                            <p:txEl>
                                              <p:pRg st="2" end="2"/>
                                            </p:txEl>
                                          </p:spTgt>
                                        </p:tgtEl>
                                        <p:attrNameLst>
                                          <p:attrName>ppt_x</p:attrName>
                                        </p:attrNameLst>
                                      </p:cBhvr>
                                      <p:tavLst>
                                        <p:tav tm="0">
                                          <p:val>
                                            <p:strVal val="0-#ppt_w/2"/>
                                          </p:val>
                                        </p:tav>
                                        <p:tav tm="100000">
                                          <p:val>
                                            <p:strVal val="#ppt_x"/>
                                          </p:val>
                                        </p:tav>
                                      </p:tavLst>
                                    </p:anim>
                                    <p:anim calcmode="lin" valueType="num">
                                      <p:cBhvr additive="base">
                                        <p:cTn id="34" dur="2000" fill="hold"/>
                                        <p:tgtEl>
                                          <p:spTgt spid="12">
                                            <p:txEl>
                                              <p:pRg st="2" end="2"/>
                                            </p:txEl>
                                          </p:spTgt>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12">
                                            <p:txEl>
                                              <p:pRg st="3" end="3"/>
                                            </p:txEl>
                                          </p:spTgt>
                                        </p:tgtEl>
                                        <p:attrNameLst>
                                          <p:attrName>style.visibility</p:attrName>
                                        </p:attrNameLst>
                                      </p:cBhvr>
                                      <p:to>
                                        <p:strVal val="visible"/>
                                      </p:to>
                                    </p:set>
                                    <p:anim calcmode="lin" valueType="num">
                                      <p:cBhvr additive="base">
                                        <p:cTn id="37" dur="2000" fill="hold"/>
                                        <p:tgtEl>
                                          <p:spTgt spid="12">
                                            <p:txEl>
                                              <p:pRg st="3" end="3"/>
                                            </p:txEl>
                                          </p:spTgt>
                                        </p:tgtEl>
                                        <p:attrNameLst>
                                          <p:attrName>ppt_x</p:attrName>
                                        </p:attrNameLst>
                                      </p:cBhvr>
                                      <p:tavLst>
                                        <p:tav tm="0">
                                          <p:val>
                                            <p:strVal val="0-#ppt_w/2"/>
                                          </p:val>
                                        </p:tav>
                                        <p:tav tm="100000">
                                          <p:val>
                                            <p:strVal val="#ppt_x"/>
                                          </p:val>
                                        </p:tav>
                                      </p:tavLst>
                                    </p:anim>
                                    <p:anim calcmode="lin" valueType="num">
                                      <p:cBhvr additive="base">
                                        <p:cTn id="38" dur="2000" fill="hold"/>
                                        <p:tgtEl>
                                          <p:spTgt spid="1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11">
                                            <p:txEl>
                                              <p:pRg st="0" end="0"/>
                                            </p:txEl>
                                          </p:spTgt>
                                        </p:tgtEl>
                                        <p:attrNameLst>
                                          <p:attrName>style.visibility</p:attrName>
                                        </p:attrNameLst>
                                      </p:cBhvr>
                                      <p:to>
                                        <p:strVal val="visible"/>
                                      </p:to>
                                    </p:set>
                                    <p:anim calcmode="lin" valueType="num">
                                      <p:cBhvr additive="base">
                                        <p:cTn id="43" dur="2000" fill="hold"/>
                                        <p:tgtEl>
                                          <p:spTgt spid="11">
                                            <p:txEl>
                                              <p:pRg st="0" end="0"/>
                                            </p:txEl>
                                          </p:spTgt>
                                        </p:tgtEl>
                                        <p:attrNameLst>
                                          <p:attrName>ppt_x</p:attrName>
                                        </p:attrNameLst>
                                      </p:cBhvr>
                                      <p:tavLst>
                                        <p:tav tm="0">
                                          <p:val>
                                            <p:strVal val="1+#ppt_w/2"/>
                                          </p:val>
                                        </p:tav>
                                        <p:tav tm="100000">
                                          <p:val>
                                            <p:strVal val="#ppt_x"/>
                                          </p:val>
                                        </p:tav>
                                      </p:tavLst>
                                    </p:anim>
                                    <p:anim calcmode="lin" valueType="num">
                                      <p:cBhvr additive="base">
                                        <p:cTn id="44" dur="2000" fill="hold"/>
                                        <p:tgtEl>
                                          <p:spTgt spid="11">
                                            <p:txEl>
                                              <p:pRg st="0" end="0"/>
                                            </p:txEl>
                                          </p:spTgt>
                                        </p:tgtEl>
                                        <p:attrNameLst>
                                          <p:attrName>ppt_y</p:attrName>
                                        </p:attrNameLst>
                                      </p:cBhvr>
                                      <p:tavLst>
                                        <p:tav tm="0">
                                          <p:val>
                                            <p:strVal val="#ppt_y"/>
                                          </p:val>
                                        </p:tav>
                                        <p:tav tm="100000">
                                          <p:val>
                                            <p:strVal val="#ppt_y"/>
                                          </p:val>
                                        </p:tav>
                                      </p:tavLst>
                                    </p:anim>
                                  </p:childTnLst>
                                </p:cTn>
                              </p:par>
                              <p:par>
                                <p:cTn id="45" presetID="2" presetClass="entr" presetSubtype="2" fill="hold" nodeType="withEffect">
                                  <p:stCondLst>
                                    <p:cond delay="0"/>
                                  </p:stCondLst>
                                  <p:childTnLst>
                                    <p:set>
                                      <p:cBhvr>
                                        <p:cTn id="46" dur="1" fill="hold">
                                          <p:stCondLst>
                                            <p:cond delay="0"/>
                                          </p:stCondLst>
                                        </p:cTn>
                                        <p:tgtEl>
                                          <p:spTgt spid="11">
                                            <p:txEl>
                                              <p:pRg st="1" end="1"/>
                                            </p:txEl>
                                          </p:spTgt>
                                        </p:tgtEl>
                                        <p:attrNameLst>
                                          <p:attrName>style.visibility</p:attrName>
                                        </p:attrNameLst>
                                      </p:cBhvr>
                                      <p:to>
                                        <p:strVal val="visible"/>
                                      </p:to>
                                    </p:set>
                                    <p:anim calcmode="lin" valueType="num">
                                      <p:cBhvr additive="base">
                                        <p:cTn id="47" dur="2000" fill="hold"/>
                                        <p:tgtEl>
                                          <p:spTgt spid="11">
                                            <p:txEl>
                                              <p:pRg st="1" end="1"/>
                                            </p:txEl>
                                          </p:spTgt>
                                        </p:tgtEl>
                                        <p:attrNameLst>
                                          <p:attrName>ppt_x</p:attrName>
                                        </p:attrNameLst>
                                      </p:cBhvr>
                                      <p:tavLst>
                                        <p:tav tm="0">
                                          <p:val>
                                            <p:strVal val="1+#ppt_w/2"/>
                                          </p:val>
                                        </p:tav>
                                        <p:tav tm="100000">
                                          <p:val>
                                            <p:strVal val="#ppt_x"/>
                                          </p:val>
                                        </p:tav>
                                      </p:tavLst>
                                    </p:anim>
                                    <p:anim calcmode="lin" valueType="num">
                                      <p:cBhvr additive="base">
                                        <p:cTn id="48" dur="2000" fill="hold"/>
                                        <p:tgtEl>
                                          <p:spTgt spid="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nodeType="clickEffect">
                                  <p:stCondLst>
                                    <p:cond delay="0"/>
                                  </p:stCondLst>
                                  <p:childTnLst>
                                    <p:set>
                                      <p:cBhvr>
                                        <p:cTn id="52" dur="1" fill="hold">
                                          <p:stCondLst>
                                            <p:cond delay="0"/>
                                          </p:stCondLst>
                                        </p:cTn>
                                        <p:tgtEl>
                                          <p:spTgt spid="13">
                                            <p:txEl>
                                              <p:pRg st="0" end="0"/>
                                            </p:txEl>
                                          </p:spTgt>
                                        </p:tgtEl>
                                        <p:attrNameLst>
                                          <p:attrName>style.visibility</p:attrName>
                                        </p:attrNameLst>
                                      </p:cBhvr>
                                      <p:to>
                                        <p:strVal val="visible"/>
                                      </p:to>
                                    </p:set>
                                    <p:anim calcmode="lin" valueType="num">
                                      <p:cBhvr additive="base">
                                        <p:cTn id="53" dur="20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54" dur="20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6" presetClass="entr" presetSubtype="16" fill="hold" nodeType="clickEffect">
                                  <p:stCondLst>
                                    <p:cond delay="0"/>
                                  </p:stCondLst>
                                  <p:childTnLst>
                                    <p:set>
                                      <p:cBhvr>
                                        <p:cTn id="58" dur="1" fill="hold">
                                          <p:stCondLst>
                                            <p:cond delay="0"/>
                                          </p:stCondLst>
                                        </p:cTn>
                                        <p:tgtEl>
                                          <p:spTgt spid="15">
                                            <p:txEl>
                                              <p:pRg st="0" end="0"/>
                                            </p:txEl>
                                          </p:spTgt>
                                        </p:tgtEl>
                                        <p:attrNameLst>
                                          <p:attrName>style.visibility</p:attrName>
                                        </p:attrNameLst>
                                      </p:cBhvr>
                                      <p:to>
                                        <p:strVal val="visible"/>
                                      </p:to>
                                    </p:set>
                                    <p:animEffect transition="in" filter="circle(in)">
                                      <p:cBhvr>
                                        <p:cTn id="59" dur="3000"/>
                                        <p:tgtEl>
                                          <p:spTgt spid="15">
                                            <p:txEl>
                                              <p:pRg st="0" end="0"/>
                                            </p:txEl>
                                          </p:spTgt>
                                        </p:tgtEl>
                                      </p:cBhvr>
                                    </p:animEffect>
                                  </p:childTnLst>
                                </p:cTn>
                              </p:par>
                              <p:par>
                                <p:cTn id="60" presetID="6" presetClass="entr" presetSubtype="16" fill="hold"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circle(in)">
                                      <p:cBhvr>
                                        <p:cTn id="62"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69356" y="175103"/>
            <a:ext cx="10681546" cy="646331"/>
          </a:xfrm>
          <a:prstGeom prst="rect">
            <a:avLst/>
          </a:prstGeom>
          <a:noFill/>
        </p:spPr>
        <p:txBody>
          <a:bodyPr wrap="square" rtlCol="0">
            <a:spAutoFit/>
          </a:bodyPr>
          <a:lstStyle/>
          <a:p>
            <a:pPr algn="ctr"/>
            <a:r>
              <a:rPr lang="en-GB" sz="3600" dirty="0">
                <a:solidFill>
                  <a:srgbClr val="0070C0"/>
                </a:solidFill>
                <a:ea typeface="Calibri" panose="020F0502020204030204" pitchFamily="34" charset="0"/>
                <a:cs typeface="Arial Bold" panose="020B0704020202020204" pitchFamily="34" charset="0"/>
              </a:rPr>
              <a:t>Joint Winners for Bullseye Award goes to..</a:t>
            </a:r>
            <a:endParaRPr lang="en-US" sz="3600" dirty="0">
              <a:solidFill>
                <a:srgbClr val="0060A8"/>
              </a:solidFill>
              <a:cs typeface="Arial Bold" panose="020B0704020202020204" pitchFamily="34" charset="0"/>
            </a:endParaRPr>
          </a:p>
        </p:txBody>
      </p:sp>
      <p:pic>
        <p:nvPicPr>
          <p:cNvPr id="23" name="Picture 22" descr="Assets_THT-17.jpg"/>
          <p:cNvPicPr>
            <a:picLocks noChangeAspect="1"/>
          </p:cNvPicPr>
          <p:nvPr/>
        </p:nvPicPr>
        <p:blipFill rotWithShape="1">
          <a:blip r:embed="rId3" cstate="screen">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a:ext>
            </a:extLst>
          </a:blip>
          <a:srcRect l="23725" t="32922" r="19413" b="45213"/>
          <a:stretch/>
        </p:blipFill>
        <p:spPr>
          <a:xfrm>
            <a:off x="10359546" y="1117388"/>
            <a:ext cx="1382712" cy="745886"/>
          </a:xfrm>
          <a:prstGeom prst="rect">
            <a:avLst/>
          </a:prstGeom>
        </p:spPr>
      </p:pic>
      <p:sp>
        <p:nvSpPr>
          <p:cNvPr id="28" name="Rectangle 27"/>
          <p:cNvSpPr/>
          <p:nvPr/>
        </p:nvSpPr>
        <p:spPr>
          <a:xfrm>
            <a:off x="0" y="6730200"/>
            <a:ext cx="12192000" cy="120698"/>
          </a:xfrm>
          <a:prstGeom prst="rect">
            <a:avLst/>
          </a:prstGeom>
          <a:solidFill>
            <a:srgbClr val="0060A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90C95FF1-5C41-42A7-AEB3-EC3767C25CE8}"/>
              </a:ext>
            </a:extLst>
          </p:cNvPr>
          <p:cNvSpPr txBox="1"/>
          <p:nvPr/>
        </p:nvSpPr>
        <p:spPr>
          <a:xfrm>
            <a:off x="120549" y="3950567"/>
            <a:ext cx="4904364" cy="2246769"/>
          </a:xfrm>
          <a:prstGeom prst="rect">
            <a:avLst/>
          </a:prstGeom>
          <a:noFill/>
        </p:spPr>
        <p:txBody>
          <a:bodyPr wrap="square" rtlCol="0">
            <a:spAutoFit/>
          </a:bodyPr>
          <a:lstStyle/>
          <a:p>
            <a:r>
              <a:rPr lang="en-GB" sz="2000" i="1" dirty="0"/>
              <a:t>“..He works with young people not only on their physical health needs but with their social and emotional needs, supporting them to access activities and achieve their set goals. He does this through relationship and trust building, making the young person feel comfortable to open up.” </a:t>
            </a:r>
          </a:p>
        </p:txBody>
      </p:sp>
      <p:sp>
        <p:nvSpPr>
          <p:cNvPr id="4" name="TextBox 3">
            <a:extLst>
              <a:ext uri="{FF2B5EF4-FFF2-40B4-BE49-F238E27FC236}">
                <a16:creationId xmlns:a16="http://schemas.microsoft.com/office/drawing/2014/main" id="{65DE8D39-3660-498B-85FE-F854399EA579}"/>
              </a:ext>
            </a:extLst>
          </p:cNvPr>
          <p:cNvSpPr txBox="1"/>
          <p:nvPr/>
        </p:nvSpPr>
        <p:spPr>
          <a:xfrm>
            <a:off x="28188" y="2710874"/>
            <a:ext cx="11936627" cy="1261884"/>
          </a:xfrm>
          <a:prstGeom prst="rect">
            <a:avLst/>
          </a:prstGeom>
          <a:noFill/>
        </p:spPr>
        <p:txBody>
          <a:bodyPr wrap="square" rtlCol="0">
            <a:spAutoFit/>
          </a:bodyPr>
          <a:lstStyle/>
          <a:p>
            <a:pPr algn="ctr"/>
            <a:r>
              <a:rPr lang="en-GB" sz="3800" b="1" dirty="0">
                <a:solidFill>
                  <a:srgbClr val="0070C0"/>
                </a:solidFill>
                <a:cs typeface="Arial Bold" panose="020B0704020202020204" pitchFamily="34" charset="0"/>
              </a:rPr>
              <a:t>Ade Akande – Spotlight</a:t>
            </a:r>
          </a:p>
          <a:p>
            <a:pPr algn="ctr"/>
            <a:r>
              <a:rPr lang="en-GB" sz="3800" b="1" dirty="0">
                <a:solidFill>
                  <a:srgbClr val="0070C0"/>
                </a:solidFill>
                <a:cs typeface="Arial Bold" panose="020B0704020202020204" pitchFamily="34" charset="0"/>
              </a:rPr>
              <a:t>&amp; </a:t>
            </a:r>
            <a:r>
              <a:rPr lang="en-GB" sz="3800" b="1" dirty="0">
                <a:solidFill>
                  <a:srgbClr val="0070C0"/>
                </a:solidFill>
              </a:rPr>
              <a:t>Health E1 GP Surgery</a:t>
            </a:r>
            <a:r>
              <a:rPr lang="en-GB" sz="3800" b="1" dirty="0">
                <a:solidFill>
                  <a:srgbClr val="0070C0"/>
                </a:solidFill>
                <a:cs typeface="Arial Bold" panose="020B0704020202020204" pitchFamily="34" charset="0"/>
              </a:rPr>
              <a:t> </a:t>
            </a:r>
          </a:p>
        </p:txBody>
      </p:sp>
      <p:sp>
        <p:nvSpPr>
          <p:cNvPr id="2" name="Rectangle 1">
            <a:extLst>
              <a:ext uri="{FF2B5EF4-FFF2-40B4-BE49-F238E27FC236}">
                <a16:creationId xmlns:a16="http://schemas.microsoft.com/office/drawing/2014/main" id="{6D6AF999-EE00-4C31-908B-F72C414B8A54}"/>
              </a:ext>
            </a:extLst>
          </p:cNvPr>
          <p:cNvSpPr/>
          <p:nvPr/>
        </p:nvSpPr>
        <p:spPr>
          <a:xfrm>
            <a:off x="787456" y="6199340"/>
            <a:ext cx="4057586" cy="400110"/>
          </a:xfrm>
          <a:prstGeom prst="rect">
            <a:avLst/>
          </a:prstGeom>
        </p:spPr>
        <p:txBody>
          <a:bodyPr wrap="none">
            <a:spAutoFit/>
          </a:bodyPr>
          <a:lstStyle/>
          <a:p>
            <a:r>
              <a:rPr lang="en-GB" sz="2000" i="1" dirty="0"/>
              <a:t>A FEW WORDS FROM THE WINNERS?</a:t>
            </a:r>
          </a:p>
        </p:txBody>
      </p:sp>
      <p:sp>
        <p:nvSpPr>
          <p:cNvPr id="8" name="TextBox 7">
            <a:extLst>
              <a:ext uri="{FF2B5EF4-FFF2-40B4-BE49-F238E27FC236}">
                <a16:creationId xmlns:a16="http://schemas.microsoft.com/office/drawing/2014/main" id="{A86BA6A5-8040-4A5C-939F-E019666CADA7}"/>
              </a:ext>
            </a:extLst>
          </p:cNvPr>
          <p:cNvSpPr txBox="1"/>
          <p:nvPr/>
        </p:nvSpPr>
        <p:spPr>
          <a:xfrm>
            <a:off x="120549" y="1072874"/>
            <a:ext cx="5354909" cy="2862322"/>
          </a:xfrm>
          <a:prstGeom prst="rect">
            <a:avLst/>
          </a:prstGeom>
          <a:noFill/>
        </p:spPr>
        <p:txBody>
          <a:bodyPr wrap="square" rtlCol="0">
            <a:spAutoFit/>
          </a:bodyPr>
          <a:lstStyle/>
          <a:p>
            <a:r>
              <a:rPr lang="en-GB" sz="2000" dirty="0">
                <a:solidFill>
                  <a:srgbClr val="00B050"/>
                </a:solidFill>
              </a:rPr>
              <a:t>Nominator Treaser Jassal’s comments include.. </a:t>
            </a:r>
            <a:r>
              <a:rPr lang="en-GB" sz="2000" i="1" dirty="0"/>
              <a:t>“Ade is an inspirational person and is someone who puts young people first in all that he does. He focuses on a person-</a:t>
            </a:r>
            <a:r>
              <a:rPr lang="en-GB" sz="2000" i="1" dirty="0" err="1"/>
              <a:t>centered</a:t>
            </a:r>
            <a:r>
              <a:rPr lang="en-GB" sz="2000" i="1" dirty="0"/>
              <a:t> approach, working with the young people </a:t>
            </a:r>
          </a:p>
          <a:p>
            <a:r>
              <a:rPr lang="en-GB" sz="2000" i="1" dirty="0"/>
              <a:t>and their families to support them </a:t>
            </a:r>
          </a:p>
          <a:p>
            <a:r>
              <a:rPr lang="en-GB" sz="2000" i="1" dirty="0"/>
              <a:t>with coaching, advice and </a:t>
            </a:r>
          </a:p>
          <a:p>
            <a:r>
              <a:rPr lang="en-GB" sz="2000" i="1" dirty="0"/>
              <a:t>engagement with relevant </a:t>
            </a:r>
            <a:br>
              <a:rPr lang="en-GB" sz="2000" i="1" dirty="0"/>
            </a:br>
            <a:r>
              <a:rPr lang="en-GB" sz="2000" i="1" dirty="0"/>
              <a:t>services.”</a:t>
            </a:r>
          </a:p>
        </p:txBody>
      </p:sp>
      <p:sp>
        <p:nvSpPr>
          <p:cNvPr id="9" name="TextBox 8">
            <a:extLst>
              <a:ext uri="{FF2B5EF4-FFF2-40B4-BE49-F238E27FC236}">
                <a16:creationId xmlns:a16="http://schemas.microsoft.com/office/drawing/2014/main" id="{B49575EE-FD57-485C-8EEA-3621CDD8B8AF}"/>
              </a:ext>
            </a:extLst>
          </p:cNvPr>
          <p:cNvSpPr txBox="1"/>
          <p:nvPr/>
        </p:nvSpPr>
        <p:spPr>
          <a:xfrm>
            <a:off x="6982691" y="1060732"/>
            <a:ext cx="5074487" cy="5632311"/>
          </a:xfrm>
          <a:prstGeom prst="rect">
            <a:avLst/>
          </a:prstGeom>
          <a:noFill/>
        </p:spPr>
        <p:txBody>
          <a:bodyPr wrap="square" rtlCol="0">
            <a:spAutoFit/>
          </a:bodyPr>
          <a:lstStyle/>
          <a:p>
            <a:pPr algn="r"/>
            <a:r>
              <a:rPr lang="en-GB" sz="2000" dirty="0">
                <a:solidFill>
                  <a:srgbClr val="00B050"/>
                </a:solidFill>
              </a:rPr>
              <a:t>Nominator Laura Pisaneschi’s comments include.. </a:t>
            </a:r>
            <a:r>
              <a:rPr lang="en-GB" sz="2000" i="1" dirty="0"/>
              <a:t>“The team at Health E1 is a specialist practice for homeless individuals who are often stigmatised by lots of services due to their housing situation. They recently hosted a summer fair with a collaborative effort </a:t>
            </a:r>
          </a:p>
          <a:p>
            <a:pPr algn="r"/>
            <a:r>
              <a:rPr lang="en-GB" sz="2000" i="1" dirty="0"/>
              <a:t>with numerous local services.” </a:t>
            </a:r>
          </a:p>
          <a:p>
            <a:pPr algn="r"/>
            <a:endParaRPr lang="en-GB" sz="2000" i="1" dirty="0"/>
          </a:p>
          <a:p>
            <a:pPr algn="r"/>
            <a:endParaRPr lang="en-GB" sz="2000" i="1" dirty="0"/>
          </a:p>
          <a:p>
            <a:pPr algn="r"/>
            <a:r>
              <a:rPr lang="en-GB" sz="2000" i="1" dirty="0"/>
              <a:t>“..The aim was to provide a holistic and comprehensive healthcare experience to the community. The event was unique in its approach, being patient-led rather than practice-led. The team has a relentless commitment to empower our patients and ensure equitable access to healthcare for all, especially those facing social or economic barriers.”</a:t>
            </a:r>
          </a:p>
        </p:txBody>
      </p:sp>
      <p:pic>
        <p:nvPicPr>
          <p:cNvPr id="11" name="Graphic 35" descr="Trophy">
            <a:extLst>
              <a:ext uri="{FF2B5EF4-FFF2-40B4-BE49-F238E27FC236}">
                <a16:creationId xmlns:a16="http://schemas.microsoft.com/office/drawing/2014/main" id="{454759C5-A438-4B27-A833-6CA114F4DC64}"/>
              </a:ext>
            </a:extLst>
          </p:cNvPr>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644185" y="6009814"/>
            <a:ext cx="657225" cy="657225"/>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A284C956-EC7B-463A-AF1B-6DD05E65F4AB}"/>
              </a:ext>
            </a:extLst>
          </p:cNvPr>
          <p:cNvPicPr>
            <a:picLocks noChangeAspect="1"/>
          </p:cNvPicPr>
          <p:nvPr/>
        </p:nvPicPr>
        <p:blipFill>
          <a:blip r:embed="rId7" cstate="hq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6802820" y="5980726"/>
            <a:ext cx="693985" cy="684099"/>
          </a:xfrm>
          <a:prstGeom prst="rect">
            <a:avLst/>
          </a:prstGeom>
        </p:spPr>
      </p:pic>
    </p:spTree>
    <p:extLst>
      <p:ext uri="{BB962C8B-B14F-4D97-AF65-F5344CB8AC3E}">
        <p14:creationId xmlns:p14="http://schemas.microsoft.com/office/powerpoint/2010/main" val="3812044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1160">
                                          <p:stCondLst>
                                            <p:cond delay="0"/>
                                          </p:stCondLst>
                                        </p:cTn>
                                        <p:tgtEl>
                                          <p:spTgt spid="4">
                                            <p:txEl>
                                              <p:pRg st="0" end="0"/>
                                            </p:txEl>
                                          </p:spTgt>
                                        </p:tgtEl>
                                      </p:cBhvr>
                                    </p:animEffect>
                                    <p:anim calcmode="lin" valueType="num">
                                      <p:cBhvr>
                                        <p:cTn id="8" dur="3644"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9" dur="1328"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0" dur="1328" tmFilter="0, 0; 0.125,0.2665; 0.25,0.4; 0.375,0.465; 0.5,0.5;  0.625,0.535; 0.75,0.6; 0.875,0.7335; 1,1">
                                          <p:stCondLst>
                                            <p:cond delay="1328"/>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1" dur="664" tmFilter="0, 0; 0.125,0.2665; 0.25,0.4; 0.375,0.465; 0.5,0.5;  0.625,0.535; 0.75,0.6; 0.875,0.7335; 1,1">
                                          <p:stCondLst>
                                            <p:cond delay="2648"/>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2" dur="328" tmFilter="0, 0; 0.125,0.2665; 0.25,0.4; 0.375,0.465; 0.5,0.5;  0.625,0.535; 0.75,0.6; 0.875,0.7335; 1,1">
                                          <p:stCondLst>
                                            <p:cond delay="3312"/>
                                          </p:stCondLst>
                                        </p:cTn>
                                        <p:tgtEl>
                                          <p:spTgt spid="4">
                                            <p:txEl>
                                              <p:pRg st="0" end="0"/>
                                            </p:txEl>
                                          </p:spTgt>
                                        </p:tgtEl>
                                        <p:attrNameLst>
                                          <p:attrName>ppt_y</p:attrName>
                                        </p:attrNameLst>
                                      </p:cBhvr>
                                      <p:tavLst>
                                        <p:tav tm="0" fmla="#ppt_y-sin(pi*$)/81">
                                          <p:val>
                                            <p:fltVal val="0"/>
                                          </p:val>
                                        </p:tav>
                                        <p:tav tm="100000">
                                          <p:val>
                                            <p:fltVal val="1"/>
                                          </p:val>
                                        </p:tav>
                                      </p:tavLst>
                                    </p:anim>
                                    <p:animScale>
                                      <p:cBhvr>
                                        <p:cTn id="13" dur="52">
                                          <p:stCondLst>
                                            <p:cond delay="1300"/>
                                          </p:stCondLst>
                                        </p:cTn>
                                        <p:tgtEl>
                                          <p:spTgt spid="4">
                                            <p:txEl>
                                              <p:pRg st="0" end="0"/>
                                            </p:txEl>
                                          </p:spTgt>
                                        </p:tgtEl>
                                      </p:cBhvr>
                                      <p:to x="100000" y="60000"/>
                                    </p:animScale>
                                    <p:animScale>
                                      <p:cBhvr>
                                        <p:cTn id="14" dur="332" decel="50000">
                                          <p:stCondLst>
                                            <p:cond delay="1352"/>
                                          </p:stCondLst>
                                        </p:cTn>
                                        <p:tgtEl>
                                          <p:spTgt spid="4">
                                            <p:txEl>
                                              <p:pRg st="0" end="0"/>
                                            </p:txEl>
                                          </p:spTgt>
                                        </p:tgtEl>
                                      </p:cBhvr>
                                      <p:to x="100000" y="100000"/>
                                    </p:animScale>
                                    <p:animScale>
                                      <p:cBhvr>
                                        <p:cTn id="15" dur="52">
                                          <p:stCondLst>
                                            <p:cond delay="2624"/>
                                          </p:stCondLst>
                                        </p:cTn>
                                        <p:tgtEl>
                                          <p:spTgt spid="4">
                                            <p:txEl>
                                              <p:pRg st="0" end="0"/>
                                            </p:txEl>
                                          </p:spTgt>
                                        </p:tgtEl>
                                      </p:cBhvr>
                                      <p:to x="100000" y="80000"/>
                                    </p:animScale>
                                    <p:animScale>
                                      <p:cBhvr>
                                        <p:cTn id="16" dur="332" decel="50000">
                                          <p:stCondLst>
                                            <p:cond delay="2676"/>
                                          </p:stCondLst>
                                        </p:cTn>
                                        <p:tgtEl>
                                          <p:spTgt spid="4">
                                            <p:txEl>
                                              <p:pRg st="0" end="0"/>
                                            </p:txEl>
                                          </p:spTgt>
                                        </p:tgtEl>
                                      </p:cBhvr>
                                      <p:to x="100000" y="100000"/>
                                    </p:animScale>
                                    <p:animScale>
                                      <p:cBhvr>
                                        <p:cTn id="17" dur="52">
                                          <p:stCondLst>
                                            <p:cond delay="3284"/>
                                          </p:stCondLst>
                                        </p:cTn>
                                        <p:tgtEl>
                                          <p:spTgt spid="4">
                                            <p:txEl>
                                              <p:pRg st="0" end="0"/>
                                            </p:txEl>
                                          </p:spTgt>
                                        </p:tgtEl>
                                      </p:cBhvr>
                                      <p:to x="100000" y="90000"/>
                                    </p:animScale>
                                    <p:animScale>
                                      <p:cBhvr>
                                        <p:cTn id="18" dur="332" decel="50000">
                                          <p:stCondLst>
                                            <p:cond delay="3336"/>
                                          </p:stCondLst>
                                        </p:cTn>
                                        <p:tgtEl>
                                          <p:spTgt spid="4">
                                            <p:txEl>
                                              <p:pRg st="0" end="0"/>
                                            </p:txEl>
                                          </p:spTgt>
                                        </p:tgtEl>
                                      </p:cBhvr>
                                      <p:to x="100000" y="100000"/>
                                    </p:animScale>
                                    <p:animScale>
                                      <p:cBhvr>
                                        <p:cTn id="19" dur="52">
                                          <p:stCondLst>
                                            <p:cond delay="3616"/>
                                          </p:stCondLst>
                                        </p:cTn>
                                        <p:tgtEl>
                                          <p:spTgt spid="4">
                                            <p:txEl>
                                              <p:pRg st="0" end="0"/>
                                            </p:txEl>
                                          </p:spTgt>
                                        </p:tgtEl>
                                      </p:cBhvr>
                                      <p:to x="100000" y="95000"/>
                                    </p:animScale>
                                    <p:animScale>
                                      <p:cBhvr>
                                        <p:cTn id="20" dur="332" decel="50000">
                                          <p:stCondLst>
                                            <p:cond delay="3668"/>
                                          </p:stCondLst>
                                        </p:cTn>
                                        <p:tgtEl>
                                          <p:spTgt spid="4">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wipe(down)">
                                      <p:cBhvr>
                                        <p:cTn id="25" dur="1160">
                                          <p:stCondLst>
                                            <p:cond delay="0"/>
                                          </p:stCondLst>
                                        </p:cTn>
                                        <p:tgtEl>
                                          <p:spTgt spid="4">
                                            <p:txEl>
                                              <p:pRg st="1" end="1"/>
                                            </p:txEl>
                                          </p:spTgt>
                                        </p:tgtEl>
                                      </p:cBhvr>
                                    </p:animEffect>
                                    <p:anim calcmode="lin" valueType="num">
                                      <p:cBhvr>
                                        <p:cTn id="26" dur="3644"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27" dur="1328"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28" dur="1328" tmFilter="0, 0; 0.125,0.2665; 0.25,0.4; 0.375,0.465; 0.5,0.5;  0.625,0.535; 0.75,0.6; 0.875,0.7335; 1,1">
                                          <p:stCondLst>
                                            <p:cond delay="1328"/>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29" dur="664" tmFilter="0, 0; 0.125,0.2665; 0.25,0.4; 0.375,0.465; 0.5,0.5;  0.625,0.535; 0.75,0.6; 0.875,0.7335; 1,1">
                                          <p:stCondLst>
                                            <p:cond delay="2648"/>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30" dur="328" tmFilter="0, 0; 0.125,0.2665; 0.25,0.4; 0.375,0.465; 0.5,0.5;  0.625,0.535; 0.75,0.6; 0.875,0.7335; 1,1">
                                          <p:stCondLst>
                                            <p:cond delay="3312"/>
                                          </p:stCondLst>
                                        </p:cTn>
                                        <p:tgtEl>
                                          <p:spTgt spid="4">
                                            <p:txEl>
                                              <p:pRg st="1" end="1"/>
                                            </p:txEl>
                                          </p:spTgt>
                                        </p:tgtEl>
                                        <p:attrNameLst>
                                          <p:attrName>ppt_y</p:attrName>
                                        </p:attrNameLst>
                                      </p:cBhvr>
                                      <p:tavLst>
                                        <p:tav tm="0" fmla="#ppt_y-sin(pi*$)/81">
                                          <p:val>
                                            <p:fltVal val="0"/>
                                          </p:val>
                                        </p:tav>
                                        <p:tav tm="100000">
                                          <p:val>
                                            <p:fltVal val="1"/>
                                          </p:val>
                                        </p:tav>
                                      </p:tavLst>
                                    </p:anim>
                                    <p:animScale>
                                      <p:cBhvr>
                                        <p:cTn id="31" dur="52">
                                          <p:stCondLst>
                                            <p:cond delay="1300"/>
                                          </p:stCondLst>
                                        </p:cTn>
                                        <p:tgtEl>
                                          <p:spTgt spid="4">
                                            <p:txEl>
                                              <p:pRg st="1" end="1"/>
                                            </p:txEl>
                                          </p:spTgt>
                                        </p:tgtEl>
                                      </p:cBhvr>
                                      <p:to x="100000" y="60000"/>
                                    </p:animScale>
                                    <p:animScale>
                                      <p:cBhvr>
                                        <p:cTn id="32" dur="332" decel="50000">
                                          <p:stCondLst>
                                            <p:cond delay="1352"/>
                                          </p:stCondLst>
                                        </p:cTn>
                                        <p:tgtEl>
                                          <p:spTgt spid="4">
                                            <p:txEl>
                                              <p:pRg st="1" end="1"/>
                                            </p:txEl>
                                          </p:spTgt>
                                        </p:tgtEl>
                                      </p:cBhvr>
                                      <p:to x="100000" y="100000"/>
                                    </p:animScale>
                                    <p:animScale>
                                      <p:cBhvr>
                                        <p:cTn id="33" dur="52">
                                          <p:stCondLst>
                                            <p:cond delay="2624"/>
                                          </p:stCondLst>
                                        </p:cTn>
                                        <p:tgtEl>
                                          <p:spTgt spid="4">
                                            <p:txEl>
                                              <p:pRg st="1" end="1"/>
                                            </p:txEl>
                                          </p:spTgt>
                                        </p:tgtEl>
                                      </p:cBhvr>
                                      <p:to x="100000" y="80000"/>
                                    </p:animScale>
                                    <p:animScale>
                                      <p:cBhvr>
                                        <p:cTn id="34" dur="332" decel="50000">
                                          <p:stCondLst>
                                            <p:cond delay="2676"/>
                                          </p:stCondLst>
                                        </p:cTn>
                                        <p:tgtEl>
                                          <p:spTgt spid="4">
                                            <p:txEl>
                                              <p:pRg st="1" end="1"/>
                                            </p:txEl>
                                          </p:spTgt>
                                        </p:tgtEl>
                                      </p:cBhvr>
                                      <p:to x="100000" y="100000"/>
                                    </p:animScale>
                                    <p:animScale>
                                      <p:cBhvr>
                                        <p:cTn id="35" dur="52">
                                          <p:stCondLst>
                                            <p:cond delay="3284"/>
                                          </p:stCondLst>
                                        </p:cTn>
                                        <p:tgtEl>
                                          <p:spTgt spid="4">
                                            <p:txEl>
                                              <p:pRg st="1" end="1"/>
                                            </p:txEl>
                                          </p:spTgt>
                                        </p:tgtEl>
                                      </p:cBhvr>
                                      <p:to x="100000" y="90000"/>
                                    </p:animScale>
                                    <p:animScale>
                                      <p:cBhvr>
                                        <p:cTn id="36" dur="332" decel="50000">
                                          <p:stCondLst>
                                            <p:cond delay="3336"/>
                                          </p:stCondLst>
                                        </p:cTn>
                                        <p:tgtEl>
                                          <p:spTgt spid="4">
                                            <p:txEl>
                                              <p:pRg st="1" end="1"/>
                                            </p:txEl>
                                          </p:spTgt>
                                        </p:tgtEl>
                                      </p:cBhvr>
                                      <p:to x="100000" y="100000"/>
                                    </p:animScale>
                                    <p:animScale>
                                      <p:cBhvr>
                                        <p:cTn id="37" dur="52">
                                          <p:stCondLst>
                                            <p:cond delay="3616"/>
                                          </p:stCondLst>
                                        </p:cTn>
                                        <p:tgtEl>
                                          <p:spTgt spid="4">
                                            <p:txEl>
                                              <p:pRg st="1" end="1"/>
                                            </p:txEl>
                                          </p:spTgt>
                                        </p:tgtEl>
                                      </p:cBhvr>
                                      <p:to x="100000" y="95000"/>
                                    </p:animScale>
                                    <p:animScale>
                                      <p:cBhvr>
                                        <p:cTn id="38" dur="332" decel="50000">
                                          <p:stCondLst>
                                            <p:cond delay="3668"/>
                                          </p:stCondLst>
                                        </p:cTn>
                                        <p:tgtEl>
                                          <p:spTgt spid="4">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8">
                                            <p:txEl>
                                              <p:pRg st="0" end="0"/>
                                            </p:txEl>
                                          </p:spTgt>
                                        </p:tgtEl>
                                        <p:attrNameLst>
                                          <p:attrName>style.visibility</p:attrName>
                                        </p:attrNameLst>
                                      </p:cBhvr>
                                      <p:to>
                                        <p:strVal val="visible"/>
                                      </p:to>
                                    </p:set>
                                    <p:anim calcmode="lin" valueType="num">
                                      <p:cBhvr additive="base">
                                        <p:cTn id="43" dur="20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44" dur="2000" fill="hold"/>
                                        <p:tgtEl>
                                          <p:spTgt spid="8">
                                            <p:txEl>
                                              <p:pRg st="0" end="0"/>
                                            </p:txEl>
                                          </p:spTgt>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8">
                                            <p:txEl>
                                              <p:pRg st="1" end="1"/>
                                            </p:txEl>
                                          </p:spTgt>
                                        </p:tgtEl>
                                        <p:attrNameLst>
                                          <p:attrName>style.visibility</p:attrName>
                                        </p:attrNameLst>
                                      </p:cBhvr>
                                      <p:to>
                                        <p:strVal val="visible"/>
                                      </p:to>
                                    </p:set>
                                    <p:anim calcmode="lin" valueType="num">
                                      <p:cBhvr additive="base">
                                        <p:cTn id="47" dur="2000" fill="hold"/>
                                        <p:tgtEl>
                                          <p:spTgt spid="8">
                                            <p:txEl>
                                              <p:pRg st="1" end="1"/>
                                            </p:txEl>
                                          </p:spTgt>
                                        </p:tgtEl>
                                        <p:attrNameLst>
                                          <p:attrName>ppt_x</p:attrName>
                                        </p:attrNameLst>
                                      </p:cBhvr>
                                      <p:tavLst>
                                        <p:tav tm="0">
                                          <p:val>
                                            <p:strVal val="0-#ppt_w/2"/>
                                          </p:val>
                                        </p:tav>
                                        <p:tav tm="100000">
                                          <p:val>
                                            <p:strVal val="#ppt_x"/>
                                          </p:val>
                                        </p:tav>
                                      </p:tavLst>
                                    </p:anim>
                                    <p:anim calcmode="lin" valueType="num">
                                      <p:cBhvr additive="base">
                                        <p:cTn id="48" dur="2000" fill="hold"/>
                                        <p:tgtEl>
                                          <p:spTgt spid="8">
                                            <p:txEl>
                                              <p:pRg st="1" end="1"/>
                                            </p:txEl>
                                          </p:spTgt>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0"/>
                                  </p:stCondLst>
                                  <p:childTnLst>
                                    <p:set>
                                      <p:cBhvr>
                                        <p:cTn id="50" dur="1" fill="hold">
                                          <p:stCondLst>
                                            <p:cond delay="0"/>
                                          </p:stCondLst>
                                        </p:cTn>
                                        <p:tgtEl>
                                          <p:spTgt spid="8">
                                            <p:txEl>
                                              <p:pRg st="2" end="2"/>
                                            </p:txEl>
                                          </p:spTgt>
                                        </p:tgtEl>
                                        <p:attrNameLst>
                                          <p:attrName>style.visibility</p:attrName>
                                        </p:attrNameLst>
                                      </p:cBhvr>
                                      <p:to>
                                        <p:strVal val="visible"/>
                                      </p:to>
                                    </p:set>
                                    <p:anim calcmode="lin" valueType="num">
                                      <p:cBhvr additive="base">
                                        <p:cTn id="51" dur="2000" fill="hold"/>
                                        <p:tgtEl>
                                          <p:spTgt spid="8">
                                            <p:txEl>
                                              <p:pRg st="2" end="2"/>
                                            </p:txEl>
                                          </p:spTgt>
                                        </p:tgtEl>
                                        <p:attrNameLst>
                                          <p:attrName>ppt_x</p:attrName>
                                        </p:attrNameLst>
                                      </p:cBhvr>
                                      <p:tavLst>
                                        <p:tav tm="0">
                                          <p:val>
                                            <p:strVal val="0-#ppt_w/2"/>
                                          </p:val>
                                        </p:tav>
                                        <p:tav tm="100000">
                                          <p:val>
                                            <p:strVal val="#ppt_x"/>
                                          </p:val>
                                        </p:tav>
                                      </p:tavLst>
                                    </p:anim>
                                    <p:anim calcmode="lin" valueType="num">
                                      <p:cBhvr additive="base">
                                        <p:cTn id="52" dur="2000" fill="hold"/>
                                        <p:tgtEl>
                                          <p:spTgt spid="8">
                                            <p:txEl>
                                              <p:pRg st="2" end="2"/>
                                            </p:txEl>
                                          </p:spTgt>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8">
                                            <p:txEl>
                                              <p:pRg st="3" end="3"/>
                                            </p:txEl>
                                          </p:spTgt>
                                        </p:tgtEl>
                                        <p:attrNameLst>
                                          <p:attrName>style.visibility</p:attrName>
                                        </p:attrNameLst>
                                      </p:cBhvr>
                                      <p:to>
                                        <p:strVal val="visible"/>
                                      </p:to>
                                    </p:set>
                                    <p:anim calcmode="lin" valueType="num">
                                      <p:cBhvr additive="base">
                                        <p:cTn id="55" dur="2000" fill="hold"/>
                                        <p:tgtEl>
                                          <p:spTgt spid="8">
                                            <p:txEl>
                                              <p:pRg st="3" end="3"/>
                                            </p:txEl>
                                          </p:spTgt>
                                        </p:tgtEl>
                                        <p:attrNameLst>
                                          <p:attrName>ppt_x</p:attrName>
                                        </p:attrNameLst>
                                      </p:cBhvr>
                                      <p:tavLst>
                                        <p:tav tm="0">
                                          <p:val>
                                            <p:strVal val="0-#ppt_w/2"/>
                                          </p:val>
                                        </p:tav>
                                        <p:tav tm="100000">
                                          <p:val>
                                            <p:strVal val="#ppt_x"/>
                                          </p:val>
                                        </p:tav>
                                      </p:tavLst>
                                    </p:anim>
                                    <p:anim calcmode="lin" valueType="num">
                                      <p:cBhvr additive="base">
                                        <p:cTn id="56" dur="2000" fill="hold"/>
                                        <p:tgtEl>
                                          <p:spTgt spid="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5">
                                            <p:txEl>
                                              <p:pRg st="0" end="0"/>
                                            </p:txEl>
                                          </p:spTgt>
                                        </p:tgtEl>
                                        <p:attrNameLst>
                                          <p:attrName>style.visibility</p:attrName>
                                        </p:attrNameLst>
                                      </p:cBhvr>
                                      <p:to>
                                        <p:strVal val="visible"/>
                                      </p:to>
                                    </p:set>
                                    <p:anim calcmode="lin" valueType="num">
                                      <p:cBhvr additive="base">
                                        <p:cTn id="61" dur="20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62" dur="20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2" fill="hold" nodeType="clickEffect">
                                  <p:stCondLst>
                                    <p:cond delay="0"/>
                                  </p:stCondLst>
                                  <p:childTnLst>
                                    <p:set>
                                      <p:cBhvr>
                                        <p:cTn id="66" dur="1" fill="hold">
                                          <p:stCondLst>
                                            <p:cond delay="0"/>
                                          </p:stCondLst>
                                        </p:cTn>
                                        <p:tgtEl>
                                          <p:spTgt spid="9">
                                            <p:txEl>
                                              <p:pRg st="0" end="0"/>
                                            </p:txEl>
                                          </p:spTgt>
                                        </p:tgtEl>
                                        <p:attrNameLst>
                                          <p:attrName>style.visibility</p:attrName>
                                        </p:attrNameLst>
                                      </p:cBhvr>
                                      <p:to>
                                        <p:strVal val="visible"/>
                                      </p:to>
                                    </p:set>
                                    <p:anim calcmode="lin" valueType="num">
                                      <p:cBhvr additive="base">
                                        <p:cTn id="67" dur="20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68" dur="2000" fill="hold"/>
                                        <p:tgtEl>
                                          <p:spTgt spid="9">
                                            <p:txEl>
                                              <p:pRg st="0" end="0"/>
                                            </p:txEl>
                                          </p:spTgt>
                                        </p:tgtEl>
                                        <p:attrNameLst>
                                          <p:attrName>ppt_y</p:attrName>
                                        </p:attrNameLst>
                                      </p:cBhvr>
                                      <p:tavLst>
                                        <p:tav tm="0">
                                          <p:val>
                                            <p:strVal val="#ppt_y"/>
                                          </p:val>
                                        </p:tav>
                                        <p:tav tm="100000">
                                          <p:val>
                                            <p:strVal val="#ppt_y"/>
                                          </p:val>
                                        </p:tav>
                                      </p:tavLst>
                                    </p:anim>
                                  </p:childTnLst>
                                </p:cTn>
                              </p:par>
                              <p:par>
                                <p:cTn id="69" presetID="2" presetClass="entr" presetSubtype="2" fill="hold" nodeType="withEffect">
                                  <p:stCondLst>
                                    <p:cond delay="0"/>
                                  </p:stCondLst>
                                  <p:childTnLst>
                                    <p:set>
                                      <p:cBhvr>
                                        <p:cTn id="70" dur="1" fill="hold">
                                          <p:stCondLst>
                                            <p:cond delay="0"/>
                                          </p:stCondLst>
                                        </p:cTn>
                                        <p:tgtEl>
                                          <p:spTgt spid="9">
                                            <p:txEl>
                                              <p:pRg st="1" end="1"/>
                                            </p:txEl>
                                          </p:spTgt>
                                        </p:tgtEl>
                                        <p:attrNameLst>
                                          <p:attrName>style.visibility</p:attrName>
                                        </p:attrNameLst>
                                      </p:cBhvr>
                                      <p:to>
                                        <p:strVal val="visible"/>
                                      </p:to>
                                    </p:set>
                                    <p:anim calcmode="lin" valueType="num">
                                      <p:cBhvr additive="base">
                                        <p:cTn id="71" dur="2000" fill="hold"/>
                                        <p:tgtEl>
                                          <p:spTgt spid="9">
                                            <p:txEl>
                                              <p:pRg st="1" end="1"/>
                                            </p:txEl>
                                          </p:spTgt>
                                        </p:tgtEl>
                                        <p:attrNameLst>
                                          <p:attrName>ppt_x</p:attrName>
                                        </p:attrNameLst>
                                      </p:cBhvr>
                                      <p:tavLst>
                                        <p:tav tm="0">
                                          <p:val>
                                            <p:strVal val="1+#ppt_w/2"/>
                                          </p:val>
                                        </p:tav>
                                        <p:tav tm="100000">
                                          <p:val>
                                            <p:strVal val="#ppt_x"/>
                                          </p:val>
                                        </p:tav>
                                      </p:tavLst>
                                    </p:anim>
                                    <p:anim calcmode="lin" valueType="num">
                                      <p:cBhvr additive="base">
                                        <p:cTn id="72" dur="2000" fill="hold"/>
                                        <p:tgtEl>
                                          <p:spTgt spid="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2" fill="hold" nodeType="clickEffect">
                                  <p:stCondLst>
                                    <p:cond delay="0"/>
                                  </p:stCondLst>
                                  <p:childTnLst>
                                    <p:set>
                                      <p:cBhvr>
                                        <p:cTn id="76" dur="1" fill="hold">
                                          <p:stCondLst>
                                            <p:cond delay="0"/>
                                          </p:stCondLst>
                                        </p:cTn>
                                        <p:tgtEl>
                                          <p:spTgt spid="9">
                                            <p:txEl>
                                              <p:pRg st="4" end="4"/>
                                            </p:txEl>
                                          </p:spTgt>
                                        </p:tgtEl>
                                        <p:attrNameLst>
                                          <p:attrName>style.visibility</p:attrName>
                                        </p:attrNameLst>
                                      </p:cBhvr>
                                      <p:to>
                                        <p:strVal val="visible"/>
                                      </p:to>
                                    </p:set>
                                    <p:anim calcmode="lin" valueType="num">
                                      <p:cBhvr additive="base">
                                        <p:cTn id="77" dur="2000" fill="hold"/>
                                        <p:tgtEl>
                                          <p:spTgt spid="9">
                                            <p:txEl>
                                              <p:pRg st="4" end="4"/>
                                            </p:txEl>
                                          </p:spTgt>
                                        </p:tgtEl>
                                        <p:attrNameLst>
                                          <p:attrName>ppt_x</p:attrName>
                                        </p:attrNameLst>
                                      </p:cBhvr>
                                      <p:tavLst>
                                        <p:tav tm="0">
                                          <p:val>
                                            <p:strVal val="1+#ppt_w/2"/>
                                          </p:val>
                                        </p:tav>
                                        <p:tav tm="100000">
                                          <p:val>
                                            <p:strVal val="#ppt_x"/>
                                          </p:val>
                                        </p:tav>
                                      </p:tavLst>
                                    </p:anim>
                                    <p:anim calcmode="lin" valueType="num">
                                      <p:cBhvr additive="base">
                                        <p:cTn id="78" dur="2000" fill="hold"/>
                                        <p:tgtEl>
                                          <p:spTgt spid="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8" fill="hold" nodeType="clickEffect">
                                  <p:stCondLst>
                                    <p:cond delay="0"/>
                                  </p:stCondLst>
                                  <p:childTnLst>
                                    <p:set>
                                      <p:cBhvr>
                                        <p:cTn id="82" dur="1" fill="hold">
                                          <p:stCondLst>
                                            <p:cond delay="0"/>
                                          </p:stCondLst>
                                        </p:cTn>
                                        <p:tgtEl>
                                          <p:spTgt spid="2">
                                            <p:txEl>
                                              <p:pRg st="0" end="0"/>
                                            </p:txEl>
                                          </p:spTgt>
                                        </p:tgtEl>
                                        <p:attrNameLst>
                                          <p:attrName>style.visibility</p:attrName>
                                        </p:attrNameLst>
                                      </p:cBhvr>
                                      <p:to>
                                        <p:strVal val="visible"/>
                                      </p:to>
                                    </p:set>
                                    <p:anim calcmode="lin" valueType="num">
                                      <p:cBhvr additive="base">
                                        <p:cTn id="83" dur="20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4" dur="2000" fill="hold"/>
                                        <p:tgtEl>
                                          <p:spTgt spid="2">
                                            <p:txEl>
                                              <p:pRg st="0" end="0"/>
                                            </p:txEl>
                                          </p:spTgt>
                                        </p:tgtEl>
                                        <p:attrNameLst>
                                          <p:attrName>ppt_y</p:attrName>
                                        </p:attrNameLst>
                                      </p:cBhvr>
                                      <p:tavLst>
                                        <p:tav tm="0">
                                          <p:val>
                                            <p:strVal val="#ppt_y"/>
                                          </p:val>
                                        </p:tav>
                                        <p:tav tm="100000">
                                          <p:val>
                                            <p:strVal val="#ppt_y"/>
                                          </p:val>
                                        </p:tav>
                                      </p:tavLst>
                                    </p:anim>
                                  </p:childTnLst>
                                </p:cTn>
                              </p:par>
                              <p:par>
                                <p:cTn id="85" presetID="6" presetClass="entr" presetSubtype="16" fill="hold" nodeType="with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circle(in)">
                                      <p:cBhvr>
                                        <p:cTn id="8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9366872" y="286495"/>
            <a:ext cx="1576520" cy="821441"/>
            <a:chOff x="8627081" y="671626"/>
            <a:chExt cx="1576520" cy="821441"/>
          </a:xfrm>
        </p:grpSpPr>
        <p:pic>
          <p:nvPicPr>
            <p:cNvPr id="20" name="Picture 19" descr="Assets_THT-16.jpg"/>
            <p:cNvPicPr>
              <a:picLocks noChangeAspect="1"/>
            </p:cNvPicPr>
            <p:nvPr/>
          </p:nvPicPr>
          <p:blipFill rotWithShape="1">
            <a:blip r:embed="rId3" cstate="screen">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a:ext>
              </a:extLst>
            </a:blip>
            <a:srcRect l="19785" t="29350" r="10177" b="48987"/>
            <a:stretch/>
          </p:blipFill>
          <p:spPr>
            <a:xfrm>
              <a:off x="8627081" y="671626"/>
              <a:ext cx="1368968" cy="594016"/>
            </a:xfrm>
            <a:prstGeom prst="rect">
              <a:avLst/>
            </a:prstGeom>
          </p:spPr>
        </p:pic>
        <p:pic>
          <p:nvPicPr>
            <p:cNvPr id="22" name="Picture 21" descr="Assets_THT-17.jpg"/>
            <p:cNvPicPr>
              <a:picLocks noChangeAspect="1"/>
            </p:cNvPicPr>
            <p:nvPr/>
          </p:nvPicPr>
          <p:blipFill rotWithShape="1">
            <a:blip r:embed="rId5" cstate="screen">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a:ext>
              </a:extLst>
            </a:blip>
            <a:srcRect l="23725" t="32922" r="19413" b="45213"/>
            <a:stretch/>
          </p:blipFill>
          <p:spPr>
            <a:xfrm>
              <a:off x="8820889" y="747181"/>
              <a:ext cx="1382712" cy="745886"/>
            </a:xfrm>
            <a:prstGeom prst="rect">
              <a:avLst/>
            </a:prstGeom>
          </p:spPr>
        </p:pic>
      </p:grpSp>
      <p:pic>
        <p:nvPicPr>
          <p:cNvPr id="23" name="Picture 22" descr="Assets_THT-17.jpg"/>
          <p:cNvPicPr>
            <a:picLocks noChangeAspect="1"/>
          </p:cNvPicPr>
          <p:nvPr/>
        </p:nvPicPr>
        <p:blipFill rotWithShape="1">
          <a:blip r:embed="rId5" cstate="screen">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a:ext>
            </a:extLst>
          </a:blip>
          <a:srcRect l="23725" t="32922" r="19413" b="45213"/>
          <a:stretch/>
        </p:blipFill>
        <p:spPr>
          <a:xfrm>
            <a:off x="10359546" y="1117388"/>
            <a:ext cx="1382712" cy="745886"/>
          </a:xfrm>
          <a:prstGeom prst="rect">
            <a:avLst/>
          </a:prstGeom>
        </p:spPr>
      </p:pic>
      <p:sp>
        <p:nvSpPr>
          <p:cNvPr id="28" name="Rectangle 27"/>
          <p:cNvSpPr/>
          <p:nvPr/>
        </p:nvSpPr>
        <p:spPr>
          <a:xfrm>
            <a:off x="0" y="6730200"/>
            <a:ext cx="12192000" cy="120698"/>
          </a:xfrm>
          <a:prstGeom prst="rect">
            <a:avLst/>
          </a:prstGeom>
          <a:solidFill>
            <a:srgbClr val="0060A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7CFDFF99-DEFA-4616-95DB-B856EA485E56}"/>
              </a:ext>
            </a:extLst>
          </p:cNvPr>
          <p:cNvSpPr txBox="1"/>
          <p:nvPr/>
        </p:nvSpPr>
        <p:spPr>
          <a:xfrm>
            <a:off x="1501051" y="2156142"/>
            <a:ext cx="9442341" cy="1938992"/>
          </a:xfrm>
          <a:prstGeom prst="rect">
            <a:avLst/>
          </a:prstGeom>
          <a:noFill/>
        </p:spPr>
        <p:txBody>
          <a:bodyPr wrap="square" rtlCol="0">
            <a:spAutoFit/>
          </a:bodyPr>
          <a:lstStyle/>
          <a:p>
            <a:r>
              <a:rPr lang="en-GB" sz="3200" dirty="0"/>
              <a:t>This award is for teams or individuals who have worked collaboratively to ensure teams services have a shared vision to address changing needs in integrated care.</a:t>
            </a:r>
            <a:br>
              <a:rPr lang="en-GB" sz="2400" dirty="0"/>
            </a:br>
            <a:endParaRPr lang="en-GB" sz="2400" dirty="0"/>
          </a:p>
        </p:txBody>
      </p:sp>
      <p:sp>
        <p:nvSpPr>
          <p:cNvPr id="12" name="TextBox 11">
            <a:extLst>
              <a:ext uri="{FF2B5EF4-FFF2-40B4-BE49-F238E27FC236}">
                <a16:creationId xmlns:a16="http://schemas.microsoft.com/office/drawing/2014/main" id="{1869CD68-F3D3-4A05-A7A4-A76397D04BD7}"/>
              </a:ext>
            </a:extLst>
          </p:cNvPr>
          <p:cNvSpPr txBox="1"/>
          <p:nvPr/>
        </p:nvSpPr>
        <p:spPr>
          <a:xfrm>
            <a:off x="1592390" y="283212"/>
            <a:ext cx="8525894" cy="1446550"/>
          </a:xfrm>
          <a:prstGeom prst="rect">
            <a:avLst/>
          </a:prstGeom>
          <a:noFill/>
        </p:spPr>
        <p:txBody>
          <a:bodyPr wrap="square" rtlCol="0">
            <a:spAutoFit/>
          </a:bodyPr>
          <a:lstStyle/>
          <a:p>
            <a:pPr algn="ctr"/>
            <a:r>
              <a:rPr lang="en-GB" sz="4400" b="1" dirty="0">
                <a:solidFill>
                  <a:srgbClr val="0070C0"/>
                </a:solidFill>
                <a:latin typeface="+mj-lt"/>
                <a:cs typeface="Arial Bold" panose="020B0704020202020204" pitchFamily="34" charset="0"/>
              </a:rPr>
              <a:t>The Visionary Award Collaborative Leadership</a:t>
            </a:r>
            <a:endParaRPr lang="en-US" sz="4400" b="1" dirty="0">
              <a:solidFill>
                <a:srgbClr val="0070C0"/>
              </a:solidFill>
              <a:latin typeface="+mj-lt"/>
              <a:cs typeface="Arial Bold" panose="020B0704020202020204" pitchFamily="34" charset="0"/>
            </a:endParaRPr>
          </a:p>
        </p:txBody>
      </p:sp>
    </p:spTree>
    <p:extLst>
      <p:ext uri="{BB962C8B-B14F-4D97-AF65-F5344CB8AC3E}">
        <p14:creationId xmlns:p14="http://schemas.microsoft.com/office/powerpoint/2010/main" val="1668479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9366872" y="286495"/>
            <a:ext cx="1576520" cy="821441"/>
            <a:chOff x="8627081" y="671626"/>
            <a:chExt cx="1576520" cy="821441"/>
          </a:xfrm>
        </p:grpSpPr>
        <p:pic>
          <p:nvPicPr>
            <p:cNvPr id="20" name="Picture 19" descr="Assets_THT-16.jpg"/>
            <p:cNvPicPr>
              <a:picLocks noChangeAspect="1"/>
            </p:cNvPicPr>
            <p:nvPr/>
          </p:nvPicPr>
          <p:blipFill rotWithShape="1">
            <a:blip r:embed="rId3" cstate="screen">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a:ext>
              </a:extLst>
            </a:blip>
            <a:srcRect l="19785" t="29350" r="10177" b="48987"/>
            <a:stretch/>
          </p:blipFill>
          <p:spPr>
            <a:xfrm>
              <a:off x="8627081" y="671626"/>
              <a:ext cx="1368968" cy="594016"/>
            </a:xfrm>
            <a:prstGeom prst="rect">
              <a:avLst/>
            </a:prstGeom>
          </p:spPr>
        </p:pic>
        <p:pic>
          <p:nvPicPr>
            <p:cNvPr id="22" name="Picture 21" descr="Assets_THT-17.jpg"/>
            <p:cNvPicPr>
              <a:picLocks noChangeAspect="1"/>
            </p:cNvPicPr>
            <p:nvPr/>
          </p:nvPicPr>
          <p:blipFill rotWithShape="1">
            <a:blip r:embed="rId5" cstate="screen">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a:ext>
              </a:extLst>
            </a:blip>
            <a:srcRect l="23725" t="32922" r="19413" b="45213"/>
            <a:stretch/>
          </p:blipFill>
          <p:spPr>
            <a:xfrm>
              <a:off x="8820889" y="747181"/>
              <a:ext cx="1382712" cy="745886"/>
            </a:xfrm>
            <a:prstGeom prst="rect">
              <a:avLst/>
            </a:prstGeom>
          </p:spPr>
        </p:pic>
      </p:grpSp>
      <p:sp>
        <p:nvSpPr>
          <p:cNvPr id="7" name="TextBox 6"/>
          <p:cNvSpPr txBox="1"/>
          <p:nvPr/>
        </p:nvSpPr>
        <p:spPr>
          <a:xfrm>
            <a:off x="598019" y="414050"/>
            <a:ext cx="10995962" cy="769441"/>
          </a:xfrm>
          <a:prstGeom prst="rect">
            <a:avLst/>
          </a:prstGeom>
          <a:noFill/>
        </p:spPr>
        <p:txBody>
          <a:bodyPr wrap="square" rtlCol="0">
            <a:spAutoFit/>
          </a:bodyPr>
          <a:lstStyle/>
          <a:p>
            <a:r>
              <a:rPr lang="en-GB" sz="4400" b="1" dirty="0">
                <a:solidFill>
                  <a:srgbClr val="0070C0"/>
                </a:solidFill>
                <a:latin typeface="+mj-lt"/>
                <a:ea typeface="Calibri" panose="020F0502020204030204" pitchFamily="34" charset="0"/>
                <a:cs typeface="Arial Bold" panose="020B0704020202020204" pitchFamily="34" charset="0"/>
              </a:rPr>
              <a:t>Nominees for The </a:t>
            </a:r>
            <a:r>
              <a:rPr lang="en-GB" sz="4400" b="1" dirty="0">
                <a:solidFill>
                  <a:srgbClr val="0070C0"/>
                </a:solidFill>
                <a:latin typeface="+mj-lt"/>
                <a:cs typeface="Arial Bold" panose="020B0704020202020204" pitchFamily="34" charset="0"/>
              </a:rPr>
              <a:t>Visionary Award </a:t>
            </a:r>
            <a:r>
              <a:rPr lang="en-GB" sz="4400" b="1" dirty="0">
                <a:solidFill>
                  <a:srgbClr val="0070C0"/>
                </a:solidFill>
                <a:latin typeface="+mj-lt"/>
                <a:ea typeface="Calibri" panose="020F0502020204030204" pitchFamily="34" charset="0"/>
                <a:cs typeface="Arial Bold" panose="020B0704020202020204" pitchFamily="34" charset="0"/>
              </a:rPr>
              <a:t>are..</a:t>
            </a:r>
            <a:endParaRPr lang="en-US" sz="4400" b="1" dirty="0">
              <a:solidFill>
                <a:srgbClr val="0060A8"/>
              </a:solidFill>
              <a:latin typeface="+mj-lt"/>
              <a:cs typeface="Arial Bold" panose="020B0704020202020204" pitchFamily="34" charset="0"/>
            </a:endParaRPr>
          </a:p>
        </p:txBody>
      </p:sp>
      <p:pic>
        <p:nvPicPr>
          <p:cNvPr id="23" name="Picture 22" descr="Assets_THT-17.jpg"/>
          <p:cNvPicPr>
            <a:picLocks noChangeAspect="1"/>
          </p:cNvPicPr>
          <p:nvPr/>
        </p:nvPicPr>
        <p:blipFill rotWithShape="1">
          <a:blip r:embed="rId5" cstate="screen">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a:ext>
            </a:extLst>
          </a:blip>
          <a:srcRect l="23725" t="32922" r="19413" b="45213"/>
          <a:stretch/>
        </p:blipFill>
        <p:spPr>
          <a:xfrm>
            <a:off x="10359546" y="1117388"/>
            <a:ext cx="1382712" cy="745886"/>
          </a:xfrm>
          <a:prstGeom prst="rect">
            <a:avLst/>
          </a:prstGeom>
        </p:spPr>
      </p:pic>
      <p:sp>
        <p:nvSpPr>
          <p:cNvPr id="28" name="Rectangle 27"/>
          <p:cNvSpPr/>
          <p:nvPr/>
        </p:nvSpPr>
        <p:spPr>
          <a:xfrm>
            <a:off x="0" y="6730200"/>
            <a:ext cx="12192000" cy="120698"/>
          </a:xfrm>
          <a:prstGeom prst="rect">
            <a:avLst/>
          </a:prstGeom>
          <a:solidFill>
            <a:srgbClr val="0060A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D2EC4F12-A0A3-4775-AF80-96FD0DF1B7AF}"/>
              </a:ext>
            </a:extLst>
          </p:cNvPr>
          <p:cNvSpPr txBox="1"/>
          <p:nvPr/>
        </p:nvSpPr>
        <p:spPr>
          <a:xfrm>
            <a:off x="727379" y="1390921"/>
            <a:ext cx="10737242" cy="3416320"/>
          </a:xfrm>
          <a:prstGeom prst="rect">
            <a:avLst/>
          </a:prstGeom>
          <a:noFill/>
        </p:spPr>
        <p:txBody>
          <a:bodyPr wrap="square" rtlCol="0">
            <a:spAutoFit/>
          </a:bodyPr>
          <a:lstStyle/>
          <a:p>
            <a:pPr algn="ctr"/>
            <a:r>
              <a:rPr lang="en-GB" sz="2400" b="1" dirty="0"/>
              <a:t>Adult Social Care and Integrated Commissioning Management Team </a:t>
            </a:r>
            <a:r>
              <a:rPr lang="en-GB" sz="2400" b="1" dirty="0">
                <a:solidFill>
                  <a:srgbClr val="7030A0"/>
                </a:solidFill>
              </a:rPr>
              <a:t>- Nominated by Katie O'Driscoll</a:t>
            </a:r>
            <a:endParaRPr lang="en-GB" sz="2400" b="1" dirty="0"/>
          </a:p>
          <a:p>
            <a:pPr algn="ctr"/>
            <a:r>
              <a:rPr lang="en-GB" sz="2400" b="1" dirty="0"/>
              <a:t>Dr Spyridon Symniakou </a:t>
            </a:r>
            <a:r>
              <a:rPr lang="en-GB" sz="2400" b="1" dirty="0">
                <a:solidFill>
                  <a:srgbClr val="7030A0"/>
                </a:solidFill>
              </a:rPr>
              <a:t>- Nominated by Afzal Ahmed</a:t>
            </a:r>
          </a:p>
          <a:p>
            <a:pPr algn="ctr"/>
            <a:r>
              <a:rPr lang="en-GB" sz="2400" b="1" dirty="0"/>
              <a:t>Ekramul Hoque </a:t>
            </a:r>
            <a:r>
              <a:rPr lang="en-GB" sz="2400" b="1" dirty="0">
                <a:solidFill>
                  <a:srgbClr val="7030A0"/>
                </a:solidFill>
              </a:rPr>
              <a:t>- Nominated by Sophie Dissanayake</a:t>
            </a:r>
          </a:p>
          <a:p>
            <a:pPr algn="ctr"/>
            <a:r>
              <a:rPr lang="en-GB" sz="2400" b="1" dirty="0"/>
              <a:t>Francesca Howes </a:t>
            </a:r>
            <a:r>
              <a:rPr lang="en-GB" sz="2400" b="1" dirty="0">
                <a:solidFill>
                  <a:srgbClr val="7030A0"/>
                </a:solidFill>
              </a:rPr>
              <a:t>- Komal Whittaker-Axon</a:t>
            </a:r>
          </a:p>
          <a:p>
            <a:pPr algn="ctr"/>
            <a:r>
              <a:rPr lang="en-GB" sz="2400" b="1" dirty="0"/>
              <a:t>Katie O'Driscoll </a:t>
            </a:r>
            <a:r>
              <a:rPr lang="en-GB" sz="2400" b="1" dirty="0">
                <a:solidFill>
                  <a:srgbClr val="7030A0"/>
                </a:solidFill>
              </a:rPr>
              <a:t>- Denise Radley</a:t>
            </a:r>
          </a:p>
          <a:p>
            <a:pPr algn="ctr"/>
            <a:r>
              <a:rPr lang="en-GB" sz="2400" b="1" dirty="0"/>
              <a:t>Mrs Claire Hern </a:t>
            </a:r>
            <a:r>
              <a:rPr lang="en-GB" sz="2400" b="1" dirty="0">
                <a:solidFill>
                  <a:srgbClr val="7030A0"/>
                </a:solidFill>
              </a:rPr>
              <a:t>- Nominated by Pamela Allanson </a:t>
            </a:r>
          </a:p>
          <a:p>
            <a:pPr algn="ctr"/>
            <a:r>
              <a:rPr lang="en-GB" sz="2400" b="1" dirty="0"/>
              <a:t>Shilpa Shah </a:t>
            </a:r>
            <a:r>
              <a:rPr lang="en-GB" sz="2400" b="1" dirty="0">
                <a:solidFill>
                  <a:srgbClr val="7030A0"/>
                </a:solidFill>
              </a:rPr>
              <a:t>– </a:t>
            </a:r>
            <a:r>
              <a:rPr lang="en-GB" sz="2400" b="1" dirty="0" err="1">
                <a:solidFill>
                  <a:srgbClr val="7030A0"/>
                </a:solidFill>
              </a:rPr>
              <a:t>Dalv</a:t>
            </a:r>
            <a:r>
              <a:rPr lang="en-GB" sz="2400" b="1" dirty="0">
                <a:solidFill>
                  <a:srgbClr val="7030A0"/>
                </a:solidFill>
              </a:rPr>
              <a:t> </a:t>
            </a:r>
            <a:r>
              <a:rPr lang="en-GB" sz="2400" b="1" dirty="0" err="1">
                <a:solidFill>
                  <a:srgbClr val="7030A0"/>
                </a:solidFill>
              </a:rPr>
              <a:t>eer</a:t>
            </a:r>
            <a:r>
              <a:rPr lang="en-GB" sz="2400" b="1" dirty="0">
                <a:solidFill>
                  <a:srgbClr val="7030A0"/>
                </a:solidFill>
              </a:rPr>
              <a:t> Singh Johal </a:t>
            </a:r>
          </a:p>
          <a:p>
            <a:pPr algn="ctr"/>
            <a:r>
              <a:rPr lang="en-GB" sz="2400" b="1" dirty="0"/>
              <a:t>Stef Abrar </a:t>
            </a:r>
            <a:r>
              <a:rPr lang="en-GB" sz="2400" b="1" dirty="0">
                <a:solidFill>
                  <a:srgbClr val="7030A0"/>
                </a:solidFill>
              </a:rPr>
              <a:t>- Nominated by Natalia Clifford</a:t>
            </a:r>
            <a:endParaRPr lang="en-GB" dirty="0"/>
          </a:p>
        </p:txBody>
      </p:sp>
      <p:sp>
        <p:nvSpPr>
          <p:cNvPr id="3" name="TextBox 2">
            <a:extLst>
              <a:ext uri="{FF2B5EF4-FFF2-40B4-BE49-F238E27FC236}">
                <a16:creationId xmlns:a16="http://schemas.microsoft.com/office/drawing/2014/main" id="{BCE327F3-C1F1-4E95-9B57-A0402F873087}"/>
              </a:ext>
            </a:extLst>
          </p:cNvPr>
          <p:cNvSpPr txBox="1"/>
          <p:nvPr/>
        </p:nvSpPr>
        <p:spPr>
          <a:xfrm>
            <a:off x="8590691" y="5084240"/>
            <a:ext cx="2921329" cy="1569660"/>
          </a:xfrm>
          <a:prstGeom prst="rect">
            <a:avLst/>
          </a:prstGeom>
          <a:noFill/>
        </p:spPr>
        <p:txBody>
          <a:bodyPr wrap="square" rtlCol="0">
            <a:spAutoFit/>
          </a:bodyPr>
          <a:lstStyle/>
          <a:p>
            <a:r>
              <a:rPr lang="en-GB" sz="2400" b="1" dirty="0">
                <a:solidFill>
                  <a:srgbClr val="00B050"/>
                </a:solidFill>
              </a:rPr>
              <a:t>ROUND OF APPLAUSE FOR OUR 8 ‘VISIONARY AWARD’ NOMINEES!</a:t>
            </a:r>
          </a:p>
        </p:txBody>
      </p:sp>
      <p:pic>
        <p:nvPicPr>
          <p:cNvPr id="10" name="Picture 9" descr="A picture containing text&#10;&#10;Description automatically generated">
            <a:extLst>
              <a:ext uri="{FF2B5EF4-FFF2-40B4-BE49-F238E27FC236}">
                <a16:creationId xmlns:a16="http://schemas.microsoft.com/office/drawing/2014/main" id="{0293DBC7-E02C-4D3E-94CB-779090DC1FEA}"/>
              </a:ext>
            </a:extLst>
          </p:cNvPr>
          <p:cNvPicPr>
            <a:picLocks noChangeAspect="1"/>
          </p:cNvPicPr>
          <p:nvPr/>
        </p:nvPicPr>
        <p:blipFill>
          <a:blip r:embed="rId7" cstate="hq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10885034" y="4780341"/>
            <a:ext cx="693985" cy="684099"/>
          </a:xfrm>
          <a:prstGeom prst="rect">
            <a:avLst/>
          </a:prstGeom>
        </p:spPr>
      </p:pic>
    </p:spTree>
    <p:extLst>
      <p:ext uri="{BB962C8B-B14F-4D97-AF65-F5344CB8AC3E}">
        <p14:creationId xmlns:p14="http://schemas.microsoft.com/office/powerpoint/2010/main" val="2607605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225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225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20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20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20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20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20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20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4" dur="20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 calcmode="lin" valueType="num">
                                      <p:cBhvr additive="base">
                                        <p:cTn id="49" dur="20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50" dur="20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nodeType="clickEffect">
                                  <p:stCondLst>
                                    <p:cond delay="0"/>
                                  </p:stCondLst>
                                  <p:childTnLst>
                                    <p:set>
                                      <p:cBhvr>
                                        <p:cTn id="54" dur="1" fill="hold">
                                          <p:stCondLst>
                                            <p:cond delay="0"/>
                                          </p:stCondLst>
                                        </p:cTn>
                                        <p:tgtEl>
                                          <p:spTgt spid="3">
                                            <p:txEl>
                                              <p:pRg st="0" end="0"/>
                                            </p:txEl>
                                          </p:spTgt>
                                        </p:tgtEl>
                                        <p:attrNameLst>
                                          <p:attrName>style.visibility</p:attrName>
                                        </p:attrNameLst>
                                      </p:cBhvr>
                                      <p:to>
                                        <p:strVal val="visible"/>
                                      </p:to>
                                    </p:set>
                                    <p:anim calcmode="lin" valueType="num">
                                      <p:cBhvr additive="base">
                                        <p:cTn id="55" dur="2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56" dur="2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9366872" y="286495"/>
            <a:ext cx="1576520" cy="821441"/>
            <a:chOff x="8627081" y="671626"/>
            <a:chExt cx="1576520" cy="821441"/>
          </a:xfrm>
        </p:grpSpPr>
        <p:pic>
          <p:nvPicPr>
            <p:cNvPr id="20" name="Picture 19" descr="Assets_THT-16.jpg"/>
            <p:cNvPicPr>
              <a:picLocks noChangeAspect="1"/>
            </p:cNvPicPr>
            <p:nvPr/>
          </p:nvPicPr>
          <p:blipFill rotWithShape="1">
            <a:blip r:embed="rId3" cstate="screen">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a:ext>
              </a:extLst>
            </a:blip>
            <a:srcRect l="19785" t="29350" r="10177" b="48987"/>
            <a:stretch/>
          </p:blipFill>
          <p:spPr>
            <a:xfrm>
              <a:off x="8627081" y="671626"/>
              <a:ext cx="1368968" cy="594016"/>
            </a:xfrm>
            <a:prstGeom prst="rect">
              <a:avLst/>
            </a:prstGeom>
          </p:spPr>
        </p:pic>
        <p:pic>
          <p:nvPicPr>
            <p:cNvPr id="22" name="Picture 21" descr="Assets_THT-17.jpg"/>
            <p:cNvPicPr>
              <a:picLocks noChangeAspect="1"/>
            </p:cNvPicPr>
            <p:nvPr/>
          </p:nvPicPr>
          <p:blipFill rotWithShape="1">
            <a:blip r:embed="rId5" cstate="screen">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a:ext>
              </a:extLst>
            </a:blip>
            <a:srcRect l="23725" t="32922" r="19413" b="45213"/>
            <a:stretch/>
          </p:blipFill>
          <p:spPr>
            <a:xfrm>
              <a:off x="8820889" y="747181"/>
              <a:ext cx="1382712" cy="745886"/>
            </a:xfrm>
            <a:prstGeom prst="rect">
              <a:avLst/>
            </a:prstGeom>
          </p:spPr>
        </p:pic>
      </p:grpSp>
      <p:sp>
        <p:nvSpPr>
          <p:cNvPr id="7" name="TextBox 6"/>
          <p:cNvSpPr txBox="1"/>
          <p:nvPr/>
        </p:nvSpPr>
        <p:spPr>
          <a:xfrm>
            <a:off x="380603" y="130920"/>
            <a:ext cx="11126590" cy="646331"/>
          </a:xfrm>
          <a:prstGeom prst="rect">
            <a:avLst/>
          </a:prstGeom>
          <a:noFill/>
        </p:spPr>
        <p:txBody>
          <a:bodyPr wrap="square" rtlCol="0">
            <a:spAutoFit/>
          </a:bodyPr>
          <a:lstStyle/>
          <a:p>
            <a:pPr algn="ctr"/>
            <a:r>
              <a:rPr lang="en-GB" sz="3600" b="1" dirty="0">
                <a:solidFill>
                  <a:srgbClr val="0070C0"/>
                </a:solidFill>
                <a:latin typeface="+mj-lt"/>
                <a:ea typeface="Calibri" panose="020F0502020204030204" pitchFamily="34" charset="0"/>
                <a:cs typeface="Arial Bold" panose="020B0704020202020204" pitchFamily="34" charset="0"/>
              </a:rPr>
              <a:t>Joint Highly Commended for Visionary Award goes to..</a:t>
            </a:r>
            <a:endParaRPr lang="en-US" sz="3600" b="1" dirty="0">
              <a:solidFill>
                <a:srgbClr val="0060A8"/>
              </a:solidFill>
              <a:latin typeface="+mj-lt"/>
              <a:cs typeface="Arial Bold" panose="020B0704020202020204" pitchFamily="34" charset="0"/>
            </a:endParaRPr>
          </a:p>
        </p:txBody>
      </p:sp>
      <p:pic>
        <p:nvPicPr>
          <p:cNvPr id="23" name="Picture 22" descr="Assets_THT-17.jpg"/>
          <p:cNvPicPr>
            <a:picLocks noChangeAspect="1"/>
          </p:cNvPicPr>
          <p:nvPr/>
        </p:nvPicPr>
        <p:blipFill rotWithShape="1">
          <a:blip r:embed="rId5" cstate="screen">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a:ext>
            </a:extLst>
          </a:blip>
          <a:srcRect l="23725" t="32922" r="19413" b="45213"/>
          <a:stretch/>
        </p:blipFill>
        <p:spPr>
          <a:xfrm>
            <a:off x="10359546" y="1117388"/>
            <a:ext cx="1382712" cy="745886"/>
          </a:xfrm>
          <a:prstGeom prst="rect">
            <a:avLst/>
          </a:prstGeom>
        </p:spPr>
      </p:pic>
      <p:sp>
        <p:nvSpPr>
          <p:cNvPr id="28" name="Rectangle 27"/>
          <p:cNvSpPr/>
          <p:nvPr/>
        </p:nvSpPr>
        <p:spPr>
          <a:xfrm>
            <a:off x="0" y="6730200"/>
            <a:ext cx="12192000" cy="120698"/>
          </a:xfrm>
          <a:prstGeom prst="rect">
            <a:avLst/>
          </a:prstGeom>
          <a:solidFill>
            <a:srgbClr val="0060A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77F40C4A-06EF-4A1E-ABE3-EC4CC223B68D}"/>
              </a:ext>
            </a:extLst>
          </p:cNvPr>
          <p:cNvSpPr txBox="1"/>
          <p:nvPr/>
        </p:nvSpPr>
        <p:spPr>
          <a:xfrm>
            <a:off x="583262" y="2815097"/>
            <a:ext cx="10467640" cy="677108"/>
          </a:xfrm>
          <a:prstGeom prst="rect">
            <a:avLst/>
          </a:prstGeom>
          <a:noFill/>
        </p:spPr>
        <p:txBody>
          <a:bodyPr wrap="square" rtlCol="0">
            <a:spAutoFit/>
          </a:bodyPr>
          <a:lstStyle/>
          <a:p>
            <a:pPr algn="ctr"/>
            <a:r>
              <a:rPr lang="en-GB" sz="3800" b="1" dirty="0">
                <a:solidFill>
                  <a:srgbClr val="0070C0"/>
                </a:solidFill>
              </a:rPr>
              <a:t>Steph Abrar - LBTH &amp; </a:t>
            </a:r>
            <a:endParaRPr lang="en-GB" sz="3800" b="1" dirty="0">
              <a:solidFill>
                <a:srgbClr val="0070C0"/>
              </a:solidFill>
              <a:cs typeface="Arial Bold" panose="020B0704020202020204" pitchFamily="34" charset="0"/>
            </a:endParaRPr>
          </a:p>
        </p:txBody>
      </p:sp>
      <p:sp>
        <p:nvSpPr>
          <p:cNvPr id="10" name="TextBox 9">
            <a:extLst>
              <a:ext uri="{FF2B5EF4-FFF2-40B4-BE49-F238E27FC236}">
                <a16:creationId xmlns:a16="http://schemas.microsoft.com/office/drawing/2014/main" id="{0CE5E482-FEA8-42C7-AD62-5B0DF0E6F2C5}"/>
              </a:ext>
            </a:extLst>
          </p:cNvPr>
          <p:cNvSpPr txBox="1"/>
          <p:nvPr/>
        </p:nvSpPr>
        <p:spPr>
          <a:xfrm>
            <a:off x="131221" y="842001"/>
            <a:ext cx="6759106" cy="2492990"/>
          </a:xfrm>
          <a:prstGeom prst="rect">
            <a:avLst/>
          </a:prstGeom>
          <a:noFill/>
        </p:spPr>
        <p:txBody>
          <a:bodyPr wrap="square" rtlCol="0">
            <a:spAutoFit/>
          </a:bodyPr>
          <a:lstStyle/>
          <a:p>
            <a:r>
              <a:rPr lang="en-GB" sz="2400" dirty="0">
                <a:solidFill>
                  <a:srgbClr val="7030A0"/>
                </a:solidFill>
              </a:rPr>
              <a:t>Nominator Natalia Clifford’s comments include.. </a:t>
            </a:r>
          </a:p>
          <a:p>
            <a:r>
              <a:rPr lang="en-GB" sz="2000" i="1" dirty="0"/>
              <a:t>“Stef is a shining light in collaborative leadership in integrated care, unifying diverse teams and individuals to work in harmony towards a shared vision of addressing inequalities and meeting resident's needs. Stef's journey is marked by an unwavering commitment to inclusivity and an insatiable drive for excellence.”</a:t>
            </a:r>
            <a:r>
              <a:rPr lang="en-GB" sz="2000" dirty="0"/>
              <a:t> </a:t>
            </a:r>
          </a:p>
          <a:p>
            <a:pPr algn="just"/>
            <a:endParaRPr lang="en-GB" sz="1200" dirty="0"/>
          </a:p>
        </p:txBody>
      </p:sp>
      <p:sp>
        <p:nvSpPr>
          <p:cNvPr id="15" name="TextBox 14">
            <a:extLst>
              <a:ext uri="{FF2B5EF4-FFF2-40B4-BE49-F238E27FC236}">
                <a16:creationId xmlns:a16="http://schemas.microsoft.com/office/drawing/2014/main" id="{60D06FBB-3F26-42D5-9947-5F6755C460F6}"/>
              </a:ext>
            </a:extLst>
          </p:cNvPr>
          <p:cNvSpPr txBox="1"/>
          <p:nvPr/>
        </p:nvSpPr>
        <p:spPr>
          <a:xfrm>
            <a:off x="334094" y="5483897"/>
            <a:ext cx="3284000" cy="400110"/>
          </a:xfrm>
          <a:prstGeom prst="rect">
            <a:avLst/>
          </a:prstGeom>
          <a:noFill/>
        </p:spPr>
        <p:txBody>
          <a:bodyPr wrap="square" rtlCol="0">
            <a:spAutoFit/>
          </a:bodyPr>
          <a:lstStyle/>
          <a:p>
            <a:r>
              <a:rPr lang="en-GB" sz="2000" b="1" dirty="0"/>
              <a:t>CONGRATULTIONS TO BOTH!</a:t>
            </a:r>
          </a:p>
        </p:txBody>
      </p:sp>
      <p:pic>
        <p:nvPicPr>
          <p:cNvPr id="16" name="Graphic 35" descr="Trophy">
            <a:extLst>
              <a:ext uri="{FF2B5EF4-FFF2-40B4-BE49-F238E27FC236}">
                <a16:creationId xmlns:a16="http://schemas.microsoft.com/office/drawing/2014/main" id="{D2DBE837-383A-4B53-8640-9A01B53C6F9A}"/>
              </a:ext>
            </a:extLst>
          </p:cNvPr>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404210" y="5204002"/>
            <a:ext cx="657225" cy="65722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6BBB5FF-5878-421F-8753-402E72F97885}"/>
              </a:ext>
            </a:extLst>
          </p:cNvPr>
          <p:cNvPicPr>
            <a:picLocks noChangeAspect="1"/>
          </p:cNvPicPr>
          <p:nvPr/>
        </p:nvPicPr>
        <p:blipFill>
          <a:blip r:embed="rId9" cstate="hqprint">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4247028" y="5909557"/>
            <a:ext cx="693985" cy="684099"/>
          </a:xfrm>
          <a:prstGeom prst="rect">
            <a:avLst/>
          </a:prstGeom>
        </p:spPr>
      </p:pic>
      <p:sp>
        <p:nvSpPr>
          <p:cNvPr id="18" name="TextBox 17">
            <a:extLst>
              <a:ext uri="{FF2B5EF4-FFF2-40B4-BE49-F238E27FC236}">
                <a16:creationId xmlns:a16="http://schemas.microsoft.com/office/drawing/2014/main" id="{77B35915-70B4-4147-AF80-9625021E5F2B}"/>
              </a:ext>
            </a:extLst>
          </p:cNvPr>
          <p:cNvSpPr txBox="1"/>
          <p:nvPr/>
        </p:nvSpPr>
        <p:spPr>
          <a:xfrm>
            <a:off x="5218108" y="4451342"/>
            <a:ext cx="6759106" cy="2185214"/>
          </a:xfrm>
          <a:prstGeom prst="rect">
            <a:avLst/>
          </a:prstGeom>
          <a:noFill/>
        </p:spPr>
        <p:txBody>
          <a:bodyPr wrap="square" rtlCol="0">
            <a:spAutoFit/>
          </a:bodyPr>
          <a:lstStyle/>
          <a:p>
            <a:pPr algn="r"/>
            <a:r>
              <a:rPr lang="en-GB" sz="2400" dirty="0">
                <a:solidFill>
                  <a:srgbClr val="7030A0"/>
                </a:solidFill>
              </a:rPr>
              <a:t>Nominator Dalveer Singh Johal’s comments include.. </a:t>
            </a:r>
          </a:p>
          <a:p>
            <a:pPr algn="r"/>
            <a:r>
              <a:rPr lang="en-GB" sz="2000" i="1" dirty="0"/>
              <a:t>“Shilpa has worked tirelessly across multiple sectors and organisations to ensure that the community pharmacy offering has always been at the forefront of discussions relating to the health of local residents. She has innovated and developed services which are specific to the needs of the local population.”</a:t>
            </a:r>
            <a:r>
              <a:rPr lang="en-GB" sz="2000" dirty="0"/>
              <a:t> </a:t>
            </a:r>
          </a:p>
          <a:p>
            <a:pPr algn="r"/>
            <a:endParaRPr lang="en-GB" sz="1200" dirty="0"/>
          </a:p>
        </p:txBody>
      </p:sp>
      <p:sp>
        <p:nvSpPr>
          <p:cNvPr id="14" name="TextBox 13">
            <a:extLst>
              <a:ext uri="{FF2B5EF4-FFF2-40B4-BE49-F238E27FC236}">
                <a16:creationId xmlns:a16="http://schemas.microsoft.com/office/drawing/2014/main" id="{DB03C7C8-FE4A-4AA4-B985-C7182EF7665A}"/>
              </a:ext>
            </a:extLst>
          </p:cNvPr>
          <p:cNvSpPr txBox="1"/>
          <p:nvPr/>
        </p:nvSpPr>
        <p:spPr>
          <a:xfrm>
            <a:off x="710078" y="2871397"/>
            <a:ext cx="10467640" cy="1846659"/>
          </a:xfrm>
          <a:prstGeom prst="rect">
            <a:avLst/>
          </a:prstGeom>
          <a:noFill/>
        </p:spPr>
        <p:txBody>
          <a:bodyPr wrap="square" rtlCol="0">
            <a:spAutoFit/>
          </a:bodyPr>
          <a:lstStyle/>
          <a:p>
            <a:pPr algn="ctr"/>
            <a:br>
              <a:rPr lang="en-GB" sz="3800" b="1" dirty="0">
                <a:solidFill>
                  <a:srgbClr val="0070C0"/>
                </a:solidFill>
              </a:rPr>
            </a:br>
            <a:r>
              <a:rPr lang="en-GB" sz="3800" b="1" dirty="0">
                <a:solidFill>
                  <a:srgbClr val="0070C0"/>
                </a:solidFill>
              </a:rPr>
              <a:t>Shilpa Shah - Community Pharmacy NEL </a:t>
            </a:r>
            <a:br>
              <a:rPr lang="en-GB" sz="3800" b="1" dirty="0">
                <a:solidFill>
                  <a:srgbClr val="0070C0"/>
                </a:solidFill>
              </a:rPr>
            </a:br>
            <a:endParaRPr lang="en-GB" sz="3800" b="1" dirty="0">
              <a:solidFill>
                <a:srgbClr val="0070C0"/>
              </a:solidFill>
              <a:cs typeface="Arial Bold" panose="020B0704020202020204" pitchFamily="34" charset="0"/>
            </a:endParaRPr>
          </a:p>
        </p:txBody>
      </p:sp>
    </p:spTree>
    <p:extLst>
      <p:ext uri="{BB962C8B-B14F-4D97-AF65-F5344CB8AC3E}">
        <p14:creationId xmlns:p14="http://schemas.microsoft.com/office/powerpoint/2010/main" val="1052035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160">
                                          <p:stCondLst>
                                            <p:cond delay="0"/>
                                          </p:stCondLst>
                                        </p:cTn>
                                        <p:tgtEl>
                                          <p:spTgt spid="3"/>
                                        </p:tgtEl>
                                      </p:cBhvr>
                                    </p:animEffect>
                                    <p:anim calcmode="lin" valueType="num">
                                      <p:cBhvr>
                                        <p:cTn id="8" dur="3644"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1328"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1328" tmFilter="0, 0; 0.125,0.2665; 0.25,0.4; 0.375,0.465; 0.5,0.5;  0.625,0.535; 0.75,0.6; 0.875,0.7335; 1,1">
                                          <p:stCondLst>
                                            <p:cond delay="1328"/>
                                          </p:stCondLst>
                                        </p:cTn>
                                        <p:tgtEl>
                                          <p:spTgt spid="3"/>
                                        </p:tgtEl>
                                        <p:attrNameLst>
                                          <p:attrName>ppt_y</p:attrName>
                                        </p:attrNameLst>
                                      </p:cBhvr>
                                      <p:tavLst>
                                        <p:tav tm="0" fmla="#ppt_y-sin(pi*$)/9">
                                          <p:val>
                                            <p:fltVal val="0"/>
                                          </p:val>
                                        </p:tav>
                                        <p:tav tm="100000">
                                          <p:val>
                                            <p:fltVal val="1"/>
                                          </p:val>
                                        </p:tav>
                                      </p:tavLst>
                                    </p:anim>
                                    <p:anim calcmode="lin" valueType="num">
                                      <p:cBhvr>
                                        <p:cTn id="11" dur="664" tmFilter="0, 0; 0.125,0.2665; 0.25,0.4; 0.375,0.465; 0.5,0.5;  0.625,0.535; 0.75,0.6; 0.875,0.7335; 1,1">
                                          <p:stCondLst>
                                            <p:cond delay="2648"/>
                                          </p:stCondLst>
                                        </p:cTn>
                                        <p:tgtEl>
                                          <p:spTgt spid="3"/>
                                        </p:tgtEl>
                                        <p:attrNameLst>
                                          <p:attrName>ppt_y</p:attrName>
                                        </p:attrNameLst>
                                      </p:cBhvr>
                                      <p:tavLst>
                                        <p:tav tm="0" fmla="#ppt_y-sin(pi*$)/27">
                                          <p:val>
                                            <p:fltVal val="0"/>
                                          </p:val>
                                        </p:tav>
                                        <p:tav tm="100000">
                                          <p:val>
                                            <p:fltVal val="1"/>
                                          </p:val>
                                        </p:tav>
                                      </p:tavLst>
                                    </p:anim>
                                    <p:anim calcmode="lin" valueType="num">
                                      <p:cBhvr>
                                        <p:cTn id="12" dur="328" tmFilter="0, 0; 0.125,0.2665; 0.25,0.4; 0.375,0.465; 0.5,0.5;  0.625,0.535; 0.75,0.6; 0.875,0.7335; 1,1">
                                          <p:stCondLst>
                                            <p:cond delay="3312"/>
                                          </p:stCondLst>
                                        </p:cTn>
                                        <p:tgtEl>
                                          <p:spTgt spid="3"/>
                                        </p:tgtEl>
                                        <p:attrNameLst>
                                          <p:attrName>ppt_y</p:attrName>
                                        </p:attrNameLst>
                                      </p:cBhvr>
                                      <p:tavLst>
                                        <p:tav tm="0" fmla="#ppt_y-sin(pi*$)/81">
                                          <p:val>
                                            <p:fltVal val="0"/>
                                          </p:val>
                                        </p:tav>
                                        <p:tav tm="100000">
                                          <p:val>
                                            <p:fltVal val="1"/>
                                          </p:val>
                                        </p:tav>
                                      </p:tavLst>
                                    </p:anim>
                                    <p:animScale>
                                      <p:cBhvr>
                                        <p:cTn id="13" dur="52">
                                          <p:stCondLst>
                                            <p:cond delay="1300"/>
                                          </p:stCondLst>
                                        </p:cTn>
                                        <p:tgtEl>
                                          <p:spTgt spid="3"/>
                                        </p:tgtEl>
                                      </p:cBhvr>
                                      <p:to x="100000" y="60000"/>
                                    </p:animScale>
                                    <p:animScale>
                                      <p:cBhvr>
                                        <p:cTn id="14" dur="332" decel="50000">
                                          <p:stCondLst>
                                            <p:cond delay="1352"/>
                                          </p:stCondLst>
                                        </p:cTn>
                                        <p:tgtEl>
                                          <p:spTgt spid="3"/>
                                        </p:tgtEl>
                                      </p:cBhvr>
                                      <p:to x="100000" y="100000"/>
                                    </p:animScale>
                                    <p:animScale>
                                      <p:cBhvr>
                                        <p:cTn id="15" dur="52">
                                          <p:stCondLst>
                                            <p:cond delay="2624"/>
                                          </p:stCondLst>
                                        </p:cTn>
                                        <p:tgtEl>
                                          <p:spTgt spid="3"/>
                                        </p:tgtEl>
                                      </p:cBhvr>
                                      <p:to x="100000" y="80000"/>
                                    </p:animScale>
                                    <p:animScale>
                                      <p:cBhvr>
                                        <p:cTn id="16" dur="332" decel="50000">
                                          <p:stCondLst>
                                            <p:cond delay="2676"/>
                                          </p:stCondLst>
                                        </p:cTn>
                                        <p:tgtEl>
                                          <p:spTgt spid="3"/>
                                        </p:tgtEl>
                                      </p:cBhvr>
                                      <p:to x="100000" y="100000"/>
                                    </p:animScale>
                                    <p:animScale>
                                      <p:cBhvr>
                                        <p:cTn id="17" dur="52">
                                          <p:stCondLst>
                                            <p:cond delay="3284"/>
                                          </p:stCondLst>
                                        </p:cTn>
                                        <p:tgtEl>
                                          <p:spTgt spid="3"/>
                                        </p:tgtEl>
                                      </p:cBhvr>
                                      <p:to x="100000" y="90000"/>
                                    </p:animScale>
                                    <p:animScale>
                                      <p:cBhvr>
                                        <p:cTn id="18" dur="332" decel="50000">
                                          <p:stCondLst>
                                            <p:cond delay="3336"/>
                                          </p:stCondLst>
                                        </p:cTn>
                                        <p:tgtEl>
                                          <p:spTgt spid="3"/>
                                        </p:tgtEl>
                                      </p:cBhvr>
                                      <p:to x="100000" y="100000"/>
                                    </p:animScale>
                                    <p:animScale>
                                      <p:cBhvr>
                                        <p:cTn id="19" dur="52">
                                          <p:stCondLst>
                                            <p:cond delay="3616"/>
                                          </p:stCondLst>
                                        </p:cTn>
                                        <p:tgtEl>
                                          <p:spTgt spid="3"/>
                                        </p:tgtEl>
                                      </p:cBhvr>
                                      <p:to x="100000" y="95000"/>
                                    </p:animScale>
                                    <p:animScale>
                                      <p:cBhvr>
                                        <p:cTn id="20" dur="332" decel="50000">
                                          <p:stCondLst>
                                            <p:cond delay="3668"/>
                                          </p:stCondLst>
                                        </p:cTn>
                                        <p:tgtEl>
                                          <p:spTgt spid="3"/>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1160">
                                          <p:stCondLst>
                                            <p:cond delay="0"/>
                                          </p:stCondLst>
                                        </p:cTn>
                                        <p:tgtEl>
                                          <p:spTgt spid="14"/>
                                        </p:tgtEl>
                                      </p:cBhvr>
                                    </p:animEffect>
                                    <p:anim calcmode="lin" valueType="num">
                                      <p:cBhvr>
                                        <p:cTn id="24" dur="3644"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25" dur="1328"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26" dur="1328" tmFilter="0, 0; 0.125,0.2665; 0.25,0.4; 0.375,0.465; 0.5,0.5;  0.625,0.535; 0.75,0.6; 0.875,0.7335; 1,1">
                                          <p:stCondLst>
                                            <p:cond delay="1328"/>
                                          </p:stCondLst>
                                        </p:cTn>
                                        <p:tgtEl>
                                          <p:spTgt spid="14"/>
                                        </p:tgtEl>
                                        <p:attrNameLst>
                                          <p:attrName>ppt_y</p:attrName>
                                        </p:attrNameLst>
                                      </p:cBhvr>
                                      <p:tavLst>
                                        <p:tav tm="0" fmla="#ppt_y-sin(pi*$)/9">
                                          <p:val>
                                            <p:fltVal val="0"/>
                                          </p:val>
                                        </p:tav>
                                        <p:tav tm="100000">
                                          <p:val>
                                            <p:fltVal val="1"/>
                                          </p:val>
                                        </p:tav>
                                      </p:tavLst>
                                    </p:anim>
                                    <p:anim calcmode="lin" valueType="num">
                                      <p:cBhvr>
                                        <p:cTn id="27" dur="664" tmFilter="0, 0; 0.125,0.2665; 0.25,0.4; 0.375,0.465; 0.5,0.5;  0.625,0.535; 0.75,0.6; 0.875,0.7335; 1,1">
                                          <p:stCondLst>
                                            <p:cond delay="2648"/>
                                          </p:stCondLst>
                                        </p:cTn>
                                        <p:tgtEl>
                                          <p:spTgt spid="14"/>
                                        </p:tgtEl>
                                        <p:attrNameLst>
                                          <p:attrName>ppt_y</p:attrName>
                                        </p:attrNameLst>
                                      </p:cBhvr>
                                      <p:tavLst>
                                        <p:tav tm="0" fmla="#ppt_y-sin(pi*$)/27">
                                          <p:val>
                                            <p:fltVal val="0"/>
                                          </p:val>
                                        </p:tav>
                                        <p:tav tm="100000">
                                          <p:val>
                                            <p:fltVal val="1"/>
                                          </p:val>
                                        </p:tav>
                                      </p:tavLst>
                                    </p:anim>
                                    <p:anim calcmode="lin" valueType="num">
                                      <p:cBhvr>
                                        <p:cTn id="28" dur="328" tmFilter="0, 0; 0.125,0.2665; 0.25,0.4; 0.375,0.465; 0.5,0.5;  0.625,0.535; 0.75,0.6; 0.875,0.7335; 1,1">
                                          <p:stCondLst>
                                            <p:cond delay="3312"/>
                                          </p:stCondLst>
                                        </p:cTn>
                                        <p:tgtEl>
                                          <p:spTgt spid="14"/>
                                        </p:tgtEl>
                                        <p:attrNameLst>
                                          <p:attrName>ppt_y</p:attrName>
                                        </p:attrNameLst>
                                      </p:cBhvr>
                                      <p:tavLst>
                                        <p:tav tm="0" fmla="#ppt_y-sin(pi*$)/81">
                                          <p:val>
                                            <p:fltVal val="0"/>
                                          </p:val>
                                        </p:tav>
                                        <p:tav tm="100000">
                                          <p:val>
                                            <p:fltVal val="1"/>
                                          </p:val>
                                        </p:tav>
                                      </p:tavLst>
                                    </p:anim>
                                    <p:animScale>
                                      <p:cBhvr>
                                        <p:cTn id="29" dur="52">
                                          <p:stCondLst>
                                            <p:cond delay="1300"/>
                                          </p:stCondLst>
                                        </p:cTn>
                                        <p:tgtEl>
                                          <p:spTgt spid="14"/>
                                        </p:tgtEl>
                                      </p:cBhvr>
                                      <p:to x="100000" y="60000"/>
                                    </p:animScale>
                                    <p:animScale>
                                      <p:cBhvr>
                                        <p:cTn id="30" dur="332" decel="50000">
                                          <p:stCondLst>
                                            <p:cond delay="1352"/>
                                          </p:stCondLst>
                                        </p:cTn>
                                        <p:tgtEl>
                                          <p:spTgt spid="14"/>
                                        </p:tgtEl>
                                      </p:cBhvr>
                                      <p:to x="100000" y="100000"/>
                                    </p:animScale>
                                    <p:animScale>
                                      <p:cBhvr>
                                        <p:cTn id="31" dur="52">
                                          <p:stCondLst>
                                            <p:cond delay="2624"/>
                                          </p:stCondLst>
                                        </p:cTn>
                                        <p:tgtEl>
                                          <p:spTgt spid="14"/>
                                        </p:tgtEl>
                                      </p:cBhvr>
                                      <p:to x="100000" y="80000"/>
                                    </p:animScale>
                                    <p:animScale>
                                      <p:cBhvr>
                                        <p:cTn id="32" dur="332" decel="50000">
                                          <p:stCondLst>
                                            <p:cond delay="2676"/>
                                          </p:stCondLst>
                                        </p:cTn>
                                        <p:tgtEl>
                                          <p:spTgt spid="14"/>
                                        </p:tgtEl>
                                      </p:cBhvr>
                                      <p:to x="100000" y="100000"/>
                                    </p:animScale>
                                    <p:animScale>
                                      <p:cBhvr>
                                        <p:cTn id="33" dur="52">
                                          <p:stCondLst>
                                            <p:cond delay="3284"/>
                                          </p:stCondLst>
                                        </p:cTn>
                                        <p:tgtEl>
                                          <p:spTgt spid="14"/>
                                        </p:tgtEl>
                                      </p:cBhvr>
                                      <p:to x="100000" y="90000"/>
                                    </p:animScale>
                                    <p:animScale>
                                      <p:cBhvr>
                                        <p:cTn id="34" dur="332" decel="50000">
                                          <p:stCondLst>
                                            <p:cond delay="3336"/>
                                          </p:stCondLst>
                                        </p:cTn>
                                        <p:tgtEl>
                                          <p:spTgt spid="14"/>
                                        </p:tgtEl>
                                      </p:cBhvr>
                                      <p:to x="100000" y="100000"/>
                                    </p:animScale>
                                    <p:animScale>
                                      <p:cBhvr>
                                        <p:cTn id="35" dur="52">
                                          <p:stCondLst>
                                            <p:cond delay="3616"/>
                                          </p:stCondLst>
                                        </p:cTn>
                                        <p:tgtEl>
                                          <p:spTgt spid="14"/>
                                        </p:tgtEl>
                                      </p:cBhvr>
                                      <p:to x="100000" y="95000"/>
                                    </p:animScale>
                                    <p:animScale>
                                      <p:cBhvr>
                                        <p:cTn id="36" dur="332" decel="50000">
                                          <p:stCondLst>
                                            <p:cond delay="3668"/>
                                          </p:stCondLst>
                                        </p:cTn>
                                        <p:tgtEl>
                                          <p:spTgt spid="14"/>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nodeType="clickEffect">
                                  <p:stCondLst>
                                    <p:cond delay="0"/>
                                  </p:st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20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42" dur="2000" fill="hold"/>
                                        <p:tgtEl>
                                          <p:spTgt spid="10">
                                            <p:txEl>
                                              <p:pRg st="0" end="0"/>
                                            </p:txEl>
                                          </p:spTgt>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0"/>
                                  </p:stCondLst>
                                  <p:childTnLst>
                                    <p:set>
                                      <p:cBhvr>
                                        <p:cTn id="44" dur="1" fill="hold">
                                          <p:stCondLst>
                                            <p:cond delay="0"/>
                                          </p:stCondLst>
                                        </p:cTn>
                                        <p:tgtEl>
                                          <p:spTgt spid="10">
                                            <p:txEl>
                                              <p:pRg st="1" end="1"/>
                                            </p:txEl>
                                          </p:spTgt>
                                        </p:tgtEl>
                                        <p:attrNameLst>
                                          <p:attrName>style.visibility</p:attrName>
                                        </p:attrNameLst>
                                      </p:cBhvr>
                                      <p:to>
                                        <p:strVal val="visible"/>
                                      </p:to>
                                    </p:set>
                                    <p:anim calcmode="lin" valueType="num">
                                      <p:cBhvr additive="base">
                                        <p:cTn id="45" dur="2000" fill="hold"/>
                                        <p:tgtEl>
                                          <p:spTgt spid="10">
                                            <p:txEl>
                                              <p:pRg st="1" end="1"/>
                                            </p:txEl>
                                          </p:spTgt>
                                        </p:tgtEl>
                                        <p:attrNameLst>
                                          <p:attrName>ppt_x</p:attrName>
                                        </p:attrNameLst>
                                      </p:cBhvr>
                                      <p:tavLst>
                                        <p:tav tm="0">
                                          <p:val>
                                            <p:strVal val="0-#ppt_w/2"/>
                                          </p:val>
                                        </p:tav>
                                        <p:tav tm="100000">
                                          <p:val>
                                            <p:strVal val="#ppt_x"/>
                                          </p:val>
                                        </p:tav>
                                      </p:tavLst>
                                    </p:anim>
                                    <p:anim calcmode="lin" valueType="num">
                                      <p:cBhvr additive="base">
                                        <p:cTn id="46" dur="2000" fill="hold"/>
                                        <p:tgtEl>
                                          <p:spTgt spid="1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2" fill="hold" nodeType="clickEffect">
                                  <p:stCondLst>
                                    <p:cond delay="0"/>
                                  </p:stCondLst>
                                  <p:childTnLst>
                                    <p:set>
                                      <p:cBhvr>
                                        <p:cTn id="50" dur="1" fill="hold">
                                          <p:stCondLst>
                                            <p:cond delay="0"/>
                                          </p:stCondLst>
                                        </p:cTn>
                                        <p:tgtEl>
                                          <p:spTgt spid="18">
                                            <p:txEl>
                                              <p:pRg st="0" end="0"/>
                                            </p:txEl>
                                          </p:spTgt>
                                        </p:tgtEl>
                                        <p:attrNameLst>
                                          <p:attrName>style.visibility</p:attrName>
                                        </p:attrNameLst>
                                      </p:cBhvr>
                                      <p:to>
                                        <p:strVal val="visible"/>
                                      </p:to>
                                    </p:set>
                                    <p:anim calcmode="lin" valueType="num">
                                      <p:cBhvr additive="base">
                                        <p:cTn id="51" dur="2000" fill="hold"/>
                                        <p:tgtEl>
                                          <p:spTgt spid="18">
                                            <p:txEl>
                                              <p:pRg st="0" end="0"/>
                                            </p:txEl>
                                          </p:spTgt>
                                        </p:tgtEl>
                                        <p:attrNameLst>
                                          <p:attrName>ppt_x</p:attrName>
                                        </p:attrNameLst>
                                      </p:cBhvr>
                                      <p:tavLst>
                                        <p:tav tm="0">
                                          <p:val>
                                            <p:strVal val="1+#ppt_w/2"/>
                                          </p:val>
                                        </p:tav>
                                        <p:tav tm="100000">
                                          <p:val>
                                            <p:strVal val="#ppt_x"/>
                                          </p:val>
                                        </p:tav>
                                      </p:tavLst>
                                    </p:anim>
                                    <p:anim calcmode="lin" valueType="num">
                                      <p:cBhvr additive="base">
                                        <p:cTn id="52" dur="2000" fill="hold"/>
                                        <p:tgtEl>
                                          <p:spTgt spid="18">
                                            <p:txEl>
                                              <p:pRg st="0" end="0"/>
                                            </p:txEl>
                                          </p:spTgt>
                                        </p:tgtEl>
                                        <p:attrNameLst>
                                          <p:attrName>ppt_y</p:attrName>
                                        </p:attrNameLst>
                                      </p:cBhvr>
                                      <p:tavLst>
                                        <p:tav tm="0">
                                          <p:val>
                                            <p:strVal val="#ppt_y"/>
                                          </p:val>
                                        </p:tav>
                                        <p:tav tm="100000">
                                          <p:val>
                                            <p:strVal val="#ppt_y"/>
                                          </p:val>
                                        </p:tav>
                                      </p:tavLst>
                                    </p:anim>
                                  </p:childTnLst>
                                </p:cTn>
                              </p:par>
                              <p:par>
                                <p:cTn id="53" presetID="2" presetClass="entr" presetSubtype="2" fill="hold" nodeType="withEffect">
                                  <p:stCondLst>
                                    <p:cond delay="0"/>
                                  </p:stCondLst>
                                  <p:childTnLst>
                                    <p:set>
                                      <p:cBhvr>
                                        <p:cTn id="54" dur="1" fill="hold">
                                          <p:stCondLst>
                                            <p:cond delay="0"/>
                                          </p:stCondLst>
                                        </p:cTn>
                                        <p:tgtEl>
                                          <p:spTgt spid="18">
                                            <p:txEl>
                                              <p:pRg st="1" end="1"/>
                                            </p:txEl>
                                          </p:spTgt>
                                        </p:tgtEl>
                                        <p:attrNameLst>
                                          <p:attrName>style.visibility</p:attrName>
                                        </p:attrNameLst>
                                      </p:cBhvr>
                                      <p:to>
                                        <p:strVal val="visible"/>
                                      </p:to>
                                    </p:set>
                                    <p:anim calcmode="lin" valueType="num">
                                      <p:cBhvr additive="base">
                                        <p:cTn id="55" dur="2000" fill="hold"/>
                                        <p:tgtEl>
                                          <p:spTgt spid="18">
                                            <p:txEl>
                                              <p:pRg st="1" end="1"/>
                                            </p:txEl>
                                          </p:spTgt>
                                        </p:tgtEl>
                                        <p:attrNameLst>
                                          <p:attrName>ppt_x</p:attrName>
                                        </p:attrNameLst>
                                      </p:cBhvr>
                                      <p:tavLst>
                                        <p:tav tm="0">
                                          <p:val>
                                            <p:strVal val="1+#ppt_w/2"/>
                                          </p:val>
                                        </p:tav>
                                        <p:tav tm="100000">
                                          <p:val>
                                            <p:strVal val="#ppt_x"/>
                                          </p:val>
                                        </p:tav>
                                      </p:tavLst>
                                    </p:anim>
                                    <p:anim calcmode="lin" valueType="num">
                                      <p:cBhvr additive="base">
                                        <p:cTn id="56" dur="2000" fill="hold"/>
                                        <p:tgtEl>
                                          <p:spTgt spid="1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6" presetClass="entr" presetSubtype="16" fill="hold" nodeType="clickEffect">
                                  <p:stCondLst>
                                    <p:cond delay="0"/>
                                  </p:stCondLst>
                                  <p:childTnLst>
                                    <p:set>
                                      <p:cBhvr>
                                        <p:cTn id="60" dur="1" fill="hold">
                                          <p:stCondLst>
                                            <p:cond delay="0"/>
                                          </p:stCondLst>
                                        </p:cTn>
                                        <p:tgtEl>
                                          <p:spTgt spid="15">
                                            <p:txEl>
                                              <p:pRg st="0" end="0"/>
                                            </p:txEl>
                                          </p:spTgt>
                                        </p:tgtEl>
                                        <p:attrNameLst>
                                          <p:attrName>style.visibility</p:attrName>
                                        </p:attrNameLst>
                                      </p:cBhvr>
                                      <p:to>
                                        <p:strVal val="visible"/>
                                      </p:to>
                                    </p:set>
                                    <p:animEffect transition="in" filter="circle(in)">
                                      <p:cBhvr>
                                        <p:cTn id="61" dur="3000"/>
                                        <p:tgtEl>
                                          <p:spTgt spid="15">
                                            <p:txEl>
                                              <p:pRg st="0" end="0"/>
                                            </p:txEl>
                                          </p:spTgt>
                                        </p:tgtEl>
                                      </p:cBhvr>
                                    </p:animEffect>
                                  </p:childTnLst>
                                </p:cTn>
                              </p:par>
                              <p:par>
                                <p:cTn id="62" presetID="6" presetClass="entr" presetSubtype="16" fill="hold" nodeType="with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circle(in)">
                                      <p:cBhvr>
                                        <p:cTn id="64"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61846" y="161497"/>
            <a:ext cx="10681546" cy="646331"/>
          </a:xfrm>
          <a:prstGeom prst="rect">
            <a:avLst/>
          </a:prstGeom>
          <a:noFill/>
        </p:spPr>
        <p:txBody>
          <a:bodyPr wrap="square" rtlCol="0">
            <a:spAutoFit/>
          </a:bodyPr>
          <a:lstStyle/>
          <a:p>
            <a:pPr algn="ctr"/>
            <a:r>
              <a:rPr lang="en-GB" sz="3600" b="1" dirty="0">
                <a:solidFill>
                  <a:srgbClr val="0070C0"/>
                </a:solidFill>
                <a:latin typeface="+mj-lt"/>
                <a:ea typeface="Calibri" panose="020F0502020204030204" pitchFamily="34" charset="0"/>
                <a:cs typeface="Arial Bold" panose="020B0704020202020204" pitchFamily="34" charset="0"/>
              </a:rPr>
              <a:t>Joint Winners for Visionary Award goes to..</a:t>
            </a:r>
            <a:endParaRPr lang="en-US" sz="3600" b="1" dirty="0">
              <a:solidFill>
                <a:srgbClr val="0060A8"/>
              </a:solidFill>
              <a:latin typeface="+mj-lt"/>
              <a:cs typeface="Arial Bold" panose="020B0704020202020204" pitchFamily="34" charset="0"/>
            </a:endParaRPr>
          </a:p>
        </p:txBody>
      </p:sp>
      <p:pic>
        <p:nvPicPr>
          <p:cNvPr id="23" name="Picture 22" descr="Assets_THT-17.jpg"/>
          <p:cNvPicPr>
            <a:picLocks noChangeAspect="1"/>
          </p:cNvPicPr>
          <p:nvPr/>
        </p:nvPicPr>
        <p:blipFill rotWithShape="1">
          <a:blip r:embed="rId3" cstate="screen">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a:ext>
            </a:extLst>
          </a:blip>
          <a:srcRect l="23725" t="32922" r="19413" b="45213"/>
          <a:stretch/>
        </p:blipFill>
        <p:spPr>
          <a:xfrm>
            <a:off x="10359546" y="1162056"/>
            <a:ext cx="1382712" cy="745886"/>
          </a:xfrm>
          <a:prstGeom prst="rect">
            <a:avLst/>
          </a:prstGeom>
        </p:spPr>
      </p:pic>
      <p:sp>
        <p:nvSpPr>
          <p:cNvPr id="28" name="Rectangle 27"/>
          <p:cNvSpPr/>
          <p:nvPr/>
        </p:nvSpPr>
        <p:spPr>
          <a:xfrm>
            <a:off x="0" y="6730200"/>
            <a:ext cx="12192000" cy="120698"/>
          </a:xfrm>
          <a:prstGeom prst="rect">
            <a:avLst/>
          </a:prstGeom>
          <a:solidFill>
            <a:srgbClr val="0060A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65DE8D39-3660-498B-85FE-F854399EA579}"/>
              </a:ext>
            </a:extLst>
          </p:cNvPr>
          <p:cNvSpPr txBox="1"/>
          <p:nvPr/>
        </p:nvSpPr>
        <p:spPr>
          <a:xfrm>
            <a:off x="58615" y="2591467"/>
            <a:ext cx="11936627" cy="1846659"/>
          </a:xfrm>
          <a:prstGeom prst="rect">
            <a:avLst/>
          </a:prstGeom>
          <a:noFill/>
        </p:spPr>
        <p:txBody>
          <a:bodyPr wrap="square" rtlCol="0">
            <a:spAutoFit/>
          </a:bodyPr>
          <a:lstStyle/>
          <a:p>
            <a:pPr algn="ctr"/>
            <a:r>
              <a:rPr lang="en-GB" sz="3800" b="1" dirty="0">
                <a:solidFill>
                  <a:srgbClr val="0070C0"/>
                </a:solidFill>
              </a:rPr>
              <a:t>Katie O’Driscoll - LBTH</a:t>
            </a:r>
            <a:br>
              <a:rPr lang="en-GB" sz="3800" b="1" dirty="0">
                <a:solidFill>
                  <a:srgbClr val="0070C0"/>
                </a:solidFill>
              </a:rPr>
            </a:br>
            <a:r>
              <a:rPr lang="en-GB" sz="3800" b="1" dirty="0">
                <a:solidFill>
                  <a:srgbClr val="0070C0"/>
                </a:solidFill>
              </a:rPr>
              <a:t>&amp; </a:t>
            </a:r>
            <a:br>
              <a:rPr lang="en-GB" sz="3800" b="1" dirty="0">
                <a:solidFill>
                  <a:srgbClr val="0070C0"/>
                </a:solidFill>
              </a:rPr>
            </a:br>
            <a:r>
              <a:rPr lang="en-GB" sz="3800" b="1" dirty="0">
                <a:solidFill>
                  <a:srgbClr val="0070C0"/>
                </a:solidFill>
              </a:rPr>
              <a:t>Ekramul Hoque - GP Care Group</a:t>
            </a:r>
            <a:endParaRPr lang="en-GB" sz="3800" b="1" dirty="0">
              <a:solidFill>
                <a:srgbClr val="0070C0"/>
              </a:solidFill>
              <a:cs typeface="Arial Bold" panose="020B0704020202020204" pitchFamily="34" charset="0"/>
            </a:endParaRPr>
          </a:p>
        </p:txBody>
      </p:sp>
      <p:sp>
        <p:nvSpPr>
          <p:cNvPr id="2" name="Rectangle 1">
            <a:extLst>
              <a:ext uri="{FF2B5EF4-FFF2-40B4-BE49-F238E27FC236}">
                <a16:creationId xmlns:a16="http://schemas.microsoft.com/office/drawing/2014/main" id="{79079C8C-3785-432C-B8AF-6A1418F8E967}"/>
              </a:ext>
            </a:extLst>
          </p:cNvPr>
          <p:cNvSpPr/>
          <p:nvPr/>
        </p:nvSpPr>
        <p:spPr>
          <a:xfrm>
            <a:off x="127686" y="6276850"/>
            <a:ext cx="3683124" cy="369332"/>
          </a:xfrm>
          <a:prstGeom prst="rect">
            <a:avLst/>
          </a:prstGeom>
        </p:spPr>
        <p:txBody>
          <a:bodyPr wrap="none">
            <a:spAutoFit/>
          </a:bodyPr>
          <a:lstStyle/>
          <a:p>
            <a:r>
              <a:rPr lang="en-GB" i="1" dirty="0"/>
              <a:t>A FEW WORDS FROM THE WINNERS?</a:t>
            </a:r>
          </a:p>
        </p:txBody>
      </p:sp>
      <p:sp>
        <p:nvSpPr>
          <p:cNvPr id="8" name="TextBox 7">
            <a:extLst>
              <a:ext uri="{FF2B5EF4-FFF2-40B4-BE49-F238E27FC236}">
                <a16:creationId xmlns:a16="http://schemas.microsoft.com/office/drawing/2014/main" id="{FADAB162-ACA2-4430-89AE-FC434F6B0B2A}"/>
              </a:ext>
            </a:extLst>
          </p:cNvPr>
          <p:cNvSpPr txBox="1"/>
          <p:nvPr/>
        </p:nvSpPr>
        <p:spPr>
          <a:xfrm>
            <a:off x="76515" y="1317301"/>
            <a:ext cx="3618511" cy="4832092"/>
          </a:xfrm>
          <a:prstGeom prst="rect">
            <a:avLst/>
          </a:prstGeom>
          <a:noFill/>
        </p:spPr>
        <p:txBody>
          <a:bodyPr wrap="square" rtlCol="0">
            <a:spAutoFit/>
          </a:bodyPr>
          <a:lstStyle/>
          <a:p>
            <a:r>
              <a:rPr lang="en-GB" sz="2400" dirty="0">
                <a:solidFill>
                  <a:srgbClr val="00B050"/>
                </a:solidFill>
              </a:rPr>
              <a:t>Nominator Denise Radley’s comments include..</a:t>
            </a:r>
          </a:p>
          <a:p>
            <a:r>
              <a:rPr lang="en-GB" sz="2000" i="1" dirty="0"/>
              <a:t>“Katie leads with clarity of vision and purpose and a collaborative approach to all she does. Katie's leadership has delivered huge improvements in staff recruitment and retention supported by an excellent learning and development offer. Katie is open and transparent and brings people together to address concerns and focus on improvement”</a:t>
            </a:r>
          </a:p>
          <a:p>
            <a:endParaRPr lang="en-GB" sz="2000" i="1" dirty="0"/>
          </a:p>
        </p:txBody>
      </p:sp>
      <p:pic>
        <p:nvPicPr>
          <p:cNvPr id="12" name="Graphic 35" descr="Trophy">
            <a:extLst>
              <a:ext uri="{FF2B5EF4-FFF2-40B4-BE49-F238E27FC236}">
                <a16:creationId xmlns:a16="http://schemas.microsoft.com/office/drawing/2014/main" id="{C0695BCA-E658-4201-A8B0-9B570D104FE0}"/>
              </a:ext>
            </a:extLst>
          </p:cNvPr>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77240" y="5967453"/>
            <a:ext cx="657225" cy="657225"/>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C442541B-504C-4F08-AB36-41BF9C3AD486}"/>
              </a:ext>
            </a:extLst>
          </p:cNvPr>
          <p:cNvPicPr>
            <a:picLocks noChangeAspect="1"/>
          </p:cNvPicPr>
          <p:nvPr/>
        </p:nvPicPr>
        <p:blipFill>
          <a:blip r:embed="rId7" cstate="hq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4443552" y="6008465"/>
            <a:ext cx="693985" cy="684099"/>
          </a:xfrm>
          <a:prstGeom prst="rect">
            <a:avLst/>
          </a:prstGeom>
        </p:spPr>
      </p:pic>
      <p:sp>
        <p:nvSpPr>
          <p:cNvPr id="14" name="TextBox 13">
            <a:extLst>
              <a:ext uri="{FF2B5EF4-FFF2-40B4-BE49-F238E27FC236}">
                <a16:creationId xmlns:a16="http://schemas.microsoft.com/office/drawing/2014/main" id="{D533A5B5-D644-4C3A-A754-CAFAAB038731}"/>
              </a:ext>
            </a:extLst>
          </p:cNvPr>
          <p:cNvSpPr txBox="1"/>
          <p:nvPr/>
        </p:nvSpPr>
        <p:spPr>
          <a:xfrm>
            <a:off x="8799189" y="1275650"/>
            <a:ext cx="3320668" cy="5816977"/>
          </a:xfrm>
          <a:prstGeom prst="rect">
            <a:avLst/>
          </a:prstGeom>
          <a:noFill/>
        </p:spPr>
        <p:txBody>
          <a:bodyPr wrap="square" rtlCol="0">
            <a:spAutoFit/>
          </a:bodyPr>
          <a:lstStyle/>
          <a:p>
            <a:pPr algn="r"/>
            <a:r>
              <a:rPr lang="en-GB" sz="2400" dirty="0">
                <a:solidFill>
                  <a:srgbClr val="00B050"/>
                </a:solidFill>
              </a:rPr>
              <a:t>Nominator Sophie Dissanayake’s comments include..</a:t>
            </a:r>
          </a:p>
          <a:p>
            <a:pPr algn="r"/>
            <a:r>
              <a:rPr lang="en-GB" sz="2000" i="1" dirty="0"/>
              <a:t>“Ekramul brings passion, innovation and energy to all projects however large or small, which is truly infectious. Through his leadership, many projects which he helped initiate in Tower Hamlets such as Suicide Prevention, have started to be recognised on a national and international level, which really raises the profile of Tower Hamlets as a creative and forward thinking borough.”</a:t>
            </a:r>
          </a:p>
          <a:p>
            <a:pPr algn="r"/>
            <a:endParaRPr lang="en-GB" sz="2000" i="1" dirty="0"/>
          </a:p>
        </p:txBody>
      </p:sp>
    </p:spTree>
    <p:extLst>
      <p:ext uri="{BB962C8B-B14F-4D97-AF65-F5344CB8AC3E}">
        <p14:creationId xmlns:p14="http://schemas.microsoft.com/office/powerpoint/2010/main" val="1264102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1160">
                                          <p:stCondLst>
                                            <p:cond delay="0"/>
                                          </p:stCondLst>
                                        </p:cTn>
                                        <p:tgtEl>
                                          <p:spTgt spid="4">
                                            <p:txEl>
                                              <p:pRg st="0" end="0"/>
                                            </p:txEl>
                                          </p:spTgt>
                                        </p:tgtEl>
                                      </p:cBhvr>
                                    </p:animEffect>
                                    <p:anim calcmode="lin" valueType="num">
                                      <p:cBhvr>
                                        <p:cTn id="8" dur="3644"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9" dur="1328"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0" dur="1328" tmFilter="0, 0; 0.125,0.2665; 0.25,0.4; 0.375,0.465; 0.5,0.5;  0.625,0.535; 0.75,0.6; 0.875,0.7335; 1,1">
                                          <p:stCondLst>
                                            <p:cond delay="1328"/>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1" dur="664" tmFilter="0, 0; 0.125,0.2665; 0.25,0.4; 0.375,0.465; 0.5,0.5;  0.625,0.535; 0.75,0.6; 0.875,0.7335; 1,1">
                                          <p:stCondLst>
                                            <p:cond delay="2648"/>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2" dur="328" tmFilter="0, 0; 0.125,0.2665; 0.25,0.4; 0.375,0.465; 0.5,0.5;  0.625,0.535; 0.75,0.6; 0.875,0.7335; 1,1">
                                          <p:stCondLst>
                                            <p:cond delay="3312"/>
                                          </p:stCondLst>
                                        </p:cTn>
                                        <p:tgtEl>
                                          <p:spTgt spid="4">
                                            <p:txEl>
                                              <p:pRg st="0" end="0"/>
                                            </p:txEl>
                                          </p:spTgt>
                                        </p:tgtEl>
                                        <p:attrNameLst>
                                          <p:attrName>ppt_y</p:attrName>
                                        </p:attrNameLst>
                                      </p:cBhvr>
                                      <p:tavLst>
                                        <p:tav tm="0" fmla="#ppt_y-sin(pi*$)/81">
                                          <p:val>
                                            <p:fltVal val="0"/>
                                          </p:val>
                                        </p:tav>
                                        <p:tav tm="100000">
                                          <p:val>
                                            <p:fltVal val="1"/>
                                          </p:val>
                                        </p:tav>
                                      </p:tavLst>
                                    </p:anim>
                                    <p:animScale>
                                      <p:cBhvr>
                                        <p:cTn id="13" dur="52">
                                          <p:stCondLst>
                                            <p:cond delay="1300"/>
                                          </p:stCondLst>
                                        </p:cTn>
                                        <p:tgtEl>
                                          <p:spTgt spid="4">
                                            <p:txEl>
                                              <p:pRg st="0" end="0"/>
                                            </p:txEl>
                                          </p:spTgt>
                                        </p:tgtEl>
                                      </p:cBhvr>
                                      <p:to x="100000" y="60000"/>
                                    </p:animScale>
                                    <p:animScale>
                                      <p:cBhvr>
                                        <p:cTn id="14" dur="332" decel="50000">
                                          <p:stCondLst>
                                            <p:cond delay="1352"/>
                                          </p:stCondLst>
                                        </p:cTn>
                                        <p:tgtEl>
                                          <p:spTgt spid="4">
                                            <p:txEl>
                                              <p:pRg st="0" end="0"/>
                                            </p:txEl>
                                          </p:spTgt>
                                        </p:tgtEl>
                                      </p:cBhvr>
                                      <p:to x="100000" y="100000"/>
                                    </p:animScale>
                                    <p:animScale>
                                      <p:cBhvr>
                                        <p:cTn id="15" dur="52">
                                          <p:stCondLst>
                                            <p:cond delay="2624"/>
                                          </p:stCondLst>
                                        </p:cTn>
                                        <p:tgtEl>
                                          <p:spTgt spid="4">
                                            <p:txEl>
                                              <p:pRg st="0" end="0"/>
                                            </p:txEl>
                                          </p:spTgt>
                                        </p:tgtEl>
                                      </p:cBhvr>
                                      <p:to x="100000" y="80000"/>
                                    </p:animScale>
                                    <p:animScale>
                                      <p:cBhvr>
                                        <p:cTn id="16" dur="332" decel="50000">
                                          <p:stCondLst>
                                            <p:cond delay="2676"/>
                                          </p:stCondLst>
                                        </p:cTn>
                                        <p:tgtEl>
                                          <p:spTgt spid="4">
                                            <p:txEl>
                                              <p:pRg st="0" end="0"/>
                                            </p:txEl>
                                          </p:spTgt>
                                        </p:tgtEl>
                                      </p:cBhvr>
                                      <p:to x="100000" y="100000"/>
                                    </p:animScale>
                                    <p:animScale>
                                      <p:cBhvr>
                                        <p:cTn id="17" dur="52">
                                          <p:stCondLst>
                                            <p:cond delay="3284"/>
                                          </p:stCondLst>
                                        </p:cTn>
                                        <p:tgtEl>
                                          <p:spTgt spid="4">
                                            <p:txEl>
                                              <p:pRg st="0" end="0"/>
                                            </p:txEl>
                                          </p:spTgt>
                                        </p:tgtEl>
                                      </p:cBhvr>
                                      <p:to x="100000" y="90000"/>
                                    </p:animScale>
                                    <p:animScale>
                                      <p:cBhvr>
                                        <p:cTn id="18" dur="332" decel="50000">
                                          <p:stCondLst>
                                            <p:cond delay="3336"/>
                                          </p:stCondLst>
                                        </p:cTn>
                                        <p:tgtEl>
                                          <p:spTgt spid="4">
                                            <p:txEl>
                                              <p:pRg st="0" end="0"/>
                                            </p:txEl>
                                          </p:spTgt>
                                        </p:tgtEl>
                                      </p:cBhvr>
                                      <p:to x="100000" y="100000"/>
                                    </p:animScale>
                                    <p:animScale>
                                      <p:cBhvr>
                                        <p:cTn id="19" dur="52">
                                          <p:stCondLst>
                                            <p:cond delay="3616"/>
                                          </p:stCondLst>
                                        </p:cTn>
                                        <p:tgtEl>
                                          <p:spTgt spid="4">
                                            <p:txEl>
                                              <p:pRg st="0" end="0"/>
                                            </p:txEl>
                                          </p:spTgt>
                                        </p:tgtEl>
                                      </p:cBhvr>
                                      <p:to x="100000" y="95000"/>
                                    </p:animScale>
                                    <p:animScale>
                                      <p:cBhvr>
                                        <p:cTn id="20" dur="332" decel="50000">
                                          <p:stCondLst>
                                            <p:cond delay="3668"/>
                                          </p:stCondLst>
                                        </p:cTn>
                                        <p:tgtEl>
                                          <p:spTgt spid="4">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 calcmode="lin" valueType="num">
                                      <p:cBhvr additive="base">
                                        <p:cTn id="25" dur="20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26" dur="2000" fill="hold"/>
                                        <p:tgtEl>
                                          <p:spTgt spid="8">
                                            <p:txEl>
                                              <p:pRg st="0" end="0"/>
                                            </p:txEl>
                                          </p:spTgt>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8">
                                            <p:txEl>
                                              <p:pRg st="1" end="1"/>
                                            </p:txEl>
                                          </p:spTgt>
                                        </p:tgtEl>
                                        <p:attrNameLst>
                                          <p:attrName>style.visibility</p:attrName>
                                        </p:attrNameLst>
                                      </p:cBhvr>
                                      <p:to>
                                        <p:strVal val="visible"/>
                                      </p:to>
                                    </p:set>
                                    <p:anim calcmode="lin" valueType="num">
                                      <p:cBhvr additive="base">
                                        <p:cTn id="29" dur="2000" fill="hold"/>
                                        <p:tgtEl>
                                          <p:spTgt spid="8">
                                            <p:txEl>
                                              <p:pRg st="1" end="1"/>
                                            </p:txEl>
                                          </p:spTgt>
                                        </p:tgtEl>
                                        <p:attrNameLst>
                                          <p:attrName>ppt_x</p:attrName>
                                        </p:attrNameLst>
                                      </p:cBhvr>
                                      <p:tavLst>
                                        <p:tav tm="0">
                                          <p:val>
                                            <p:strVal val="0-#ppt_w/2"/>
                                          </p:val>
                                        </p:tav>
                                        <p:tav tm="100000">
                                          <p:val>
                                            <p:strVal val="#ppt_x"/>
                                          </p:val>
                                        </p:tav>
                                      </p:tavLst>
                                    </p:anim>
                                    <p:anim calcmode="lin" valueType="num">
                                      <p:cBhvr additive="base">
                                        <p:cTn id="30" dur="2000" fill="hold"/>
                                        <p:tgtEl>
                                          <p:spTgt spid="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nodeType="clickEffect">
                                  <p:stCondLst>
                                    <p:cond delay="0"/>
                                  </p:stCondLst>
                                  <p:childTnLst>
                                    <p:set>
                                      <p:cBhvr>
                                        <p:cTn id="34" dur="1" fill="hold">
                                          <p:stCondLst>
                                            <p:cond delay="0"/>
                                          </p:stCondLst>
                                        </p:cTn>
                                        <p:tgtEl>
                                          <p:spTgt spid="14">
                                            <p:txEl>
                                              <p:pRg st="0" end="0"/>
                                            </p:txEl>
                                          </p:spTgt>
                                        </p:tgtEl>
                                        <p:attrNameLst>
                                          <p:attrName>style.visibility</p:attrName>
                                        </p:attrNameLst>
                                      </p:cBhvr>
                                      <p:to>
                                        <p:strVal val="visible"/>
                                      </p:to>
                                    </p:set>
                                    <p:anim calcmode="lin" valueType="num">
                                      <p:cBhvr additive="base">
                                        <p:cTn id="35" dur="2000" fill="hold"/>
                                        <p:tgtEl>
                                          <p:spTgt spid="14">
                                            <p:txEl>
                                              <p:pRg st="0" end="0"/>
                                            </p:txEl>
                                          </p:spTgt>
                                        </p:tgtEl>
                                        <p:attrNameLst>
                                          <p:attrName>ppt_x</p:attrName>
                                        </p:attrNameLst>
                                      </p:cBhvr>
                                      <p:tavLst>
                                        <p:tav tm="0">
                                          <p:val>
                                            <p:strVal val="1+#ppt_w/2"/>
                                          </p:val>
                                        </p:tav>
                                        <p:tav tm="100000">
                                          <p:val>
                                            <p:strVal val="#ppt_x"/>
                                          </p:val>
                                        </p:tav>
                                      </p:tavLst>
                                    </p:anim>
                                    <p:anim calcmode="lin" valueType="num">
                                      <p:cBhvr additive="base">
                                        <p:cTn id="36" dur="2000" fill="hold"/>
                                        <p:tgtEl>
                                          <p:spTgt spid="14">
                                            <p:txEl>
                                              <p:pRg st="0" end="0"/>
                                            </p:txEl>
                                          </p:spTgt>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0"/>
                                  </p:stCondLst>
                                  <p:childTnLst>
                                    <p:set>
                                      <p:cBhvr>
                                        <p:cTn id="38" dur="1" fill="hold">
                                          <p:stCondLst>
                                            <p:cond delay="0"/>
                                          </p:stCondLst>
                                        </p:cTn>
                                        <p:tgtEl>
                                          <p:spTgt spid="14">
                                            <p:txEl>
                                              <p:pRg st="1" end="1"/>
                                            </p:txEl>
                                          </p:spTgt>
                                        </p:tgtEl>
                                        <p:attrNameLst>
                                          <p:attrName>style.visibility</p:attrName>
                                        </p:attrNameLst>
                                      </p:cBhvr>
                                      <p:to>
                                        <p:strVal val="visible"/>
                                      </p:to>
                                    </p:set>
                                    <p:anim calcmode="lin" valueType="num">
                                      <p:cBhvr additive="base">
                                        <p:cTn id="39" dur="2000" fill="hold"/>
                                        <p:tgtEl>
                                          <p:spTgt spid="14">
                                            <p:txEl>
                                              <p:pRg st="1" end="1"/>
                                            </p:txEl>
                                          </p:spTgt>
                                        </p:tgtEl>
                                        <p:attrNameLst>
                                          <p:attrName>ppt_x</p:attrName>
                                        </p:attrNameLst>
                                      </p:cBhvr>
                                      <p:tavLst>
                                        <p:tav tm="0">
                                          <p:val>
                                            <p:strVal val="1+#ppt_w/2"/>
                                          </p:val>
                                        </p:tav>
                                        <p:tav tm="100000">
                                          <p:val>
                                            <p:strVal val="#ppt_x"/>
                                          </p:val>
                                        </p:tav>
                                      </p:tavLst>
                                    </p:anim>
                                    <p:anim calcmode="lin" valueType="num">
                                      <p:cBhvr additive="base">
                                        <p:cTn id="40" dur="2000" fill="hold"/>
                                        <p:tgtEl>
                                          <p:spTgt spid="1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nodeType="clickEffect">
                                  <p:stCondLst>
                                    <p:cond delay="0"/>
                                  </p:stCondLst>
                                  <p:childTnLst>
                                    <p:set>
                                      <p:cBhvr>
                                        <p:cTn id="44" dur="1" fill="hold">
                                          <p:stCondLst>
                                            <p:cond delay="0"/>
                                          </p:stCondLst>
                                        </p:cTn>
                                        <p:tgtEl>
                                          <p:spTgt spid="2">
                                            <p:txEl>
                                              <p:pRg st="0" end="0"/>
                                            </p:txEl>
                                          </p:spTgt>
                                        </p:tgtEl>
                                        <p:attrNameLst>
                                          <p:attrName>style.visibility</p:attrName>
                                        </p:attrNameLst>
                                      </p:cBhvr>
                                      <p:to>
                                        <p:strVal val="visible"/>
                                      </p:to>
                                    </p:set>
                                    <p:anim calcmode="lin" valueType="num">
                                      <p:cBhvr additive="base">
                                        <p:cTn id="45" dur="20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46" dur="2000" fill="hold"/>
                                        <p:tgtEl>
                                          <p:spTgt spid="2">
                                            <p:txEl>
                                              <p:pRg st="0" end="0"/>
                                            </p:txEl>
                                          </p:spTgt>
                                        </p:tgtEl>
                                        <p:attrNameLst>
                                          <p:attrName>ppt_y</p:attrName>
                                        </p:attrNameLst>
                                      </p:cBhvr>
                                      <p:tavLst>
                                        <p:tav tm="0">
                                          <p:val>
                                            <p:strVal val="#ppt_y"/>
                                          </p:val>
                                        </p:tav>
                                        <p:tav tm="100000">
                                          <p:val>
                                            <p:strVal val="#ppt_y"/>
                                          </p:val>
                                        </p:tav>
                                      </p:tavLst>
                                    </p:anim>
                                  </p:childTnLst>
                                </p:cTn>
                              </p:par>
                              <p:par>
                                <p:cTn id="47" presetID="6" presetClass="entr" presetSubtype="16" fill="hold" nodeType="with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circle(in)">
                                      <p:cBhvr>
                                        <p:cTn id="49"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9366872" y="286495"/>
            <a:ext cx="1576520" cy="821441"/>
            <a:chOff x="8627081" y="671626"/>
            <a:chExt cx="1576520" cy="821441"/>
          </a:xfrm>
        </p:grpSpPr>
        <p:pic>
          <p:nvPicPr>
            <p:cNvPr id="20" name="Picture 19" descr="Assets_THT-16.jpg"/>
            <p:cNvPicPr>
              <a:picLocks noChangeAspect="1"/>
            </p:cNvPicPr>
            <p:nvPr/>
          </p:nvPicPr>
          <p:blipFill rotWithShape="1">
            <a:blip r:embed="rId3" cstate="screen">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a:ext>
              </a:extLst>
            </a:blip>
            <a:srcRect l="19785" t="29350" r="10177" b="48987"/>
            <a:stretch/>
          </p:blipFill>
          <p:spPr>
            <a:xfrm>
              <a:off x="8627081" y="671626"/>
              <a:ext cx="1368968" cy="594016"/>
            </a:xfrm>
            <a:prstGeom prst="rect">
              <a:avLst/>
            </a:prstGeom>
          </p:spPr>
        </p:pic>
        <p:pic>
          <p:nvPicPr>
            <p:cNvPr id="22" name="Picture 21" descr="Assets_THT-17.jpg"/>
            <p:cNvPicPr>
              <a:picLocks noChangeAspect="1"/>
            </p:cNvPicPr>
            <p:nvPr/>
          </p:nvPicPr>
          <p:blipFill rotWithShape="1">
            <a:blip r:embed="rId5" cstate="screen">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a:ext>
              </a:extLst>
            </a:blip>
            <a:srcRect l="23725" t="32922" r="19413" b="45213"/>
            <a:stretch/>
          </p:blipFill>
          <p:spPr>
            <a:xfrm>
              <a:off x="8820889" y="747181"/>
              <a:ext cx="1382712" cy="745886"/>
            </a:xfrm>
            <a:prstGeom prst="rect">
              <a:avLst/>
            </a:prstGeom>
          </p:spPr>
        </p:pic>
      </p:grpSp>
      <p:pic>
        <p:nvPicPr>
          <p:cNvPr id="23" name="Picture 22" descr="Assets_THT-17.jpg"/>
          <p:cNvPicPr>
            <a:picLocks noChangeAspect="1"/>
          </p:cNvPicPr>
          <p:nvPr/>
        </p:nvPicPr>
        <p:blipFill rotWithShape="1">
          <a:blip r:embed="rId5" cstate="screen">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a:ext>
            </a:extLst>
          </a:blip>
          <a:srcRect l="23725" t="32922" r="19413" b="45213"/>
          <a:stretch/>
        </p:blipFill>
        <p:spPr>
          <a:xfrm>
            <a:off x="10359546" y="1117388"/>
            <a:ext cx="1382712" cy="745886"/>
          </a:xfrm>
          <a:prstGeom prst="rect">
            <a:avLst/>
          </a:prstGeom>
        </p:spPr>
      </p:pic>
      <p:sp>
        <p:nvSpPr>
          <p:cNvPr id="28" name="Rectangle 27"/>
          <p:cNvSpPr/>
          <p:nvPr/>
        </p:nvSpPr>
        <p:spPr>
          <a:xfrm>
            <a:off x="0" y="6730200"/>
            <a:ext cx="12192000" cy="120698"/>
          </a:xfrm>
          <a:prstGeom prst="rect">
            <a:avLst/>
          </a:prstGeom>
          <a:solidFill>
            <a:srgbClr val="0060A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7CFDFF99-DEFA-4616-95DB-B856EA485E56}"/>
              </a:ext>
            </a:extLst>
          </p:cNvPr>
          <p:cNvSpPr txBox="1"/>
          <p:nvPr/>
        </p:nvSpPr>
        <p:spPr>
          <a:xfrm>
            <a:off x="1260389" y="2693777"/>
            <a:ext cx="9189897" cy="1938992"/>
          </a:xfrm>
          <a:prstGeom prst="rect">
            <a:avLst/>
          </a:prstGeom>
          <a:noFill/>
        </p:spPr>
        <p:txBody>
          <a:bodyPr wrap="square" rtlCol="0">
            <a:spAutoFit/>
          </a:bodyPr>
          <a:lstStyle/>
          <a:p>
            <a:pPr algn="ctr"/>
            <a:r>
              <a:rPr lang="en-GB" sz="3200" dirty="0"/>
              <a:t>This award is for teams or individuals who have helped create an atmosphere of appreciation and recognition of the strengths and assets of others.</a:t>
            </a:r>
            <a:br>
              <a:rPr lang="en-GB" sz="2400" dirty="0"/>
            </a:br>
            <a:endParaRPr lang="en-GB" sz="2400" dirty="0"/>
          </a:p>
        </p:txBody>
      </p:sp>
      <p:sp>
        <p:nvSpPr>
          <p:cNvPr id="12" name="TextBox 11">
            <a:extLst>
              <a:ext uri="{FF2B5EF4-FFF2-40B4-BE49-F238E27FC236}">
                <a16:creationId xmlns:a16="http://schemas.microsoft.com/office/drawing/2014/main" id="{1869CD68-F3D3-4A05-A7A4-A76397D04BD7}"/>
              </a:ext>
            </a:extLst>
          </p:cNvPr>
          <p:cNvSpPr txBox="1"/>
          <p:nvPr/>
        </p:nvSpPr>
        <p:spPr>
          <a:xfrm>
            <a:off x="806487" y="340594"/>
            <a:ext cx="10097700" cy="1446550"/>
          </a:xfrm>
          <a:prstGeom prst="rect">
            <a:avLst/>
          </a:prstGeom>
          <a:noFill/>
        </p:spPr>
        <p:txBody>
          <a:bodyPr wrap="square" rtlCol="0">
            <a:spAutoFit/>
          </a:bodyPr>
          <a:lstStyle/>
          <a:p>
            <a:pPr algn="ctr"/>
            <a:r>
              <a:rPr lang="en-GB" sz="4400" b="1" dirty="0">
                <a:solidFill>
                  <a:srgbClr val="0070C0"/>
                </a:solidFill>
                <a:latin typeface="+mj-lt"/>
                <a:cs typeface="Arial Bold" panose="020B0704020202020204" pitchFamily="34" charset="0"/>
              </a:rPr>
              <a:t>The Ray of Sunshine Award </a:t>
            </a:r>
          </a:p>
          <a:p>
            <a:pPr algn="ctr"/>
            <a:r>
              <a:rPr lang="en-GB" sz="4400" b="1" dirty="0">
                <a:solidFill>
                  <a:srgbClr val="0070C0"/>
                </a:solidFill>
                <a:latin typeface="+mj-lt"/>
                <a:cs typeface="Arial Bold" panose="020B0704020202020204" pitchFamily="34" charset="0"/>
              </a:rPr>
              <a:t>Recognition &amp; Celebration</a:t>
            </a:r>
            <a:endParaRPr lang="en-US" sz="4400" b="1" dirty="0">
              <a:solidFill>
                <a:srgbClr val="0070C0"/>
              </a:solidFill>
              <a:latin typeface="+mj-lt"/>
              <a:cs typeface="Arial Bold" panose="020B0704020202020204" pitchFamily="34" charset="0"/>
            </a:endParaRPr>
          </a:p>
        </p:txBody>
      </p:sp>
    </p:spTree>
    <p:extLst>
      <p:ext uri="{BB962C8B-B14F-4D97-AF65-F5344CB8AC3E}">
        <p14:creationId xmlns:p14="http://schemas.microsoft.com/office/powerpoint/2010/main" val="394431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Assets_THT-17.jpg"/>
          <p:cNvPicPr>
            <a:picLocks noChangeAspect="1"/>
          </p:cNvPicPr>
          <p:nvPr/>
        </p:nvPicPr>
        <p:blipFill rotWithShape="1">
          <a:blip r:embed="rId3" cstate="screen">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a:ext>
            </a:extLst>
          </a:blip>
          <a:srcRect l="23725" t="32922" r="19413" b="45213"/>
          <a:stretch/>
        </p:blipFill>
        <p:spPr>
          <a:xfrm>
            <a:off x="10359546" y="1117388"/>
            <a:ext cx="1382712" cy="745886"/>
          </a:xfrm>
          <a:prstGeom prst="rect">
            <a:avLst/>
          </a:prstGeom>
        </p:spPr>
      </p:pic>
      <p:grpSp>
        <p:nvGrpSpPr>
          <p:cNvPr id="27" name="Group 26"/>
          <p:cNvGrpSpPr/>
          <p:nvPr/>
        </p:nvGrpSpPr>
        <p:grpSpPr>
          <a:xfrm>
            <a:off x="9366872" y="286495"/>
            <a:ext cx="1576520" cy="821441"/>
            <a:chOff x="8627081" y="671626"/>
            <a:chExt cx="1576520" cy="821441"/>
          </a:xfrm>
        </p:grpSpPr>
        <p:pic>
          <p:nvPicPr>
            <p:cNvPr id="20" name="Picture 19" descr="Assets_THT-16.jpg"/>
            <p:cNvPicPr>
              <a:picLocks noChangeAspect="1"/>
            </p:cNvPicPr>
            <p:nvPr/>
          </p:nvPicPr>
          <p:blipFill rotWithShape="1">
            <a:blip r:embed="rId5" cstate="screen">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a:ext>
              </a:extLst>
            </a:blip>
            <a:srcRect l="19785" t="29350" r="10177" b="48987"/>
            <a:stretch/>
          </p:blipFill>
          <p:spPr>
            <a:xfrm>
              <a:off x="8627081" y="671626"/>
              <a:ext cx="1368968" cy="594016"/>
            </a:xfrm>
            <a:prstGeom prst="rect">
              <a:avLst/>
            </a:prstGeom>
          </p:spPr>
        </p:pic>
        <p:pic>
          <p:nvPicPr>
            <p:cNvPr id="22" name="Picture 21" descr="Assets_THT-17.jpg"/>
            <p:cNvPicPr>
              <a:picLocks noChangeAspect="1"/>
            </p:cNvPicPr>
            <p:nvPr/>
          </p:nvPicPr>
          <p:blipFill rotWithShape="1">
            <a:blip r:embed="rId3" cstate="screen">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a:ext>
              </a:extLst>
            </a:blip>
            <a:srcRect l="23725" t="32922" r="19413" b="45213"/>
            <a:stretch/>
          </p:blipFill>
          <p:spPr>
            <a:xfrm>
              <a:off x="8820889" y="747181"/>
              <a:ext cx="1382712" cy="745886"/>
            </a:xfrm>
            <a:prstGeom prst="rect">
              <a:avLst/>
            </a:prstGeom>
          </p:spPr>
        </p:pic>
      </p:grpSp>
      <p:sp>
        <p:nvSpPr>
          <p:cNvPr id="7" name="TextBox 6"/>
          <p:cNvSpPr txBox="1"/>
          <p:nvPr/>
        </p:nvSpPr>
        <p:spPr>
          <a:xfrm>
            <a:off x="206133" y="731678"/>
            <a:ext cx="11779733" cy="707886"/>
          </a:xfrm>
          <a:prstGeom prst="rect">
            <a:avLst/>
          </a:prstGeom>
          <a:noFill/>
        </p:spPr>
        <p:txBody>
          <a:bodyPr wrap="square" rtlCol="0">
            <a:spAutoFit/>
          </a:bodyPr>
          <a:lstStyle/>
          <a:p>
            <a:pPr algn="ctr"/>
            <a:r>
              <a:rPr lang="en-GB" sz="4000" b="1" dirty="0">
                <a:solidFill>
                  <a:srgbClr val="0070C0"/>
                </a:solidFill>
                <a:ea typeface="Calibri" panose="020F0502020204030204" pitchFamily="34" charset="0"/>
                <a:cs typeface="Arial Bold" panose="020B0704020202020204" pitchFamily="34" charset="0"/>
              </a:rPr>
              <a:t>Nominees for The </a:t>
            </a:r>
            <a:r>
              <a:rPr lang="en-GB" sz="4000" b="1" dirty="0">
                <a:solidFill>
                  <a:srgbClr val="0070C0"/>
                </a:solidFill>
                <a:cs typeface="Arial Bold" panose="020B0704020202020204" pitchFamily="34" charset="0"/>
              </a:rPr>
              <a:t>Ray of Sunshine Award </a:t>
            </a:r>
            <a:r>
              <a:rPr lang="en-GB" sz="4000" b="1" dirty="0">
                <a:solidFill>
                  <a:srgbClr val="0070C0"/>
                </a:solidFill>
                <a:ea typeface="Calibri" panose="020F0502020204030204" pitchFamily="34" charset="0"/>
                <a:cs typeface="Arial Bold" panose="020B0704020202020204" pitchFamily="34" charset="0"/>
              </a:rPr>
              <a:t>are..</a:t>
            </a:r>
            <a:endParaRPr lang="en-US" sz="4000" b="1" dirty="0">
              <a:solidFill>
                <a:srgbClr val="0060A8"/>
              </a:solidFill>
              <a:cs typeface="Arial Bold" panose="020B0704020202020204" pitchFamily="34" charset="0"/>
            </a:endParaRPr>
          </a:p>
        </p:txBody>
      </p:sp>
      <p:sp>
        <p:nvSpPr>
          <p:cNvPr id="28" name="Rectangle 27"/>
          <p:cNvSpPr/>
          <p:nvPr/>
        </p:nvSpPr>
        <p:spPr>
          <a:xfrm>
            <a:off x="0" y="6730200"/>
            <a:ext cx="12192000" cy="120698"/>
          </a:xfrm>
          <a:prstGeom prst="rect">
            <a:avLst/>
          </a:prstGeom>
          <a:solidFill>
            <a:srgbClr val="0060A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D2EC4F12-A0A3-4775-AF80-96FD0DF1B7AF}"/>
              </a:ext>
            </a:extLst>
          </p:cNvPr>
          <p:cNvSpPr txBox="1"/>
          <p:nvPr/>
        </p:nvSpPr>
        <p:spPr>
          <a:xfrm>
            <a:off x="0" y="1645328"/>
            <a:ext cx="11985867" cy="3754874"/>
          </a:xfrm>
          <a:prstGeom prst="rect">
            <a:avLst/>
          </a:prstGeom>
          <a:noFill/>
        </p:spPr>
        <p:txBody>
          <a:bodyPr wrap="square" rtlCol="0">
            <a:spAutoFit/>
          </a:bodyPr>
          <a:lstStyle/>
          <a:p>
            <a:pPr algn="ctr"/>
            <a:r>
              <a:rPr lang="en-GB" sz="2000" b="1" dirty="0"/>
              <a:t>Age UK based at The Royal London Hospital/Bart's Health </a:t>
            </a:r>
            <a:r>
              <a:rPr lang="en-GB" sz="2000" b="1" dirty="0">
                <a:solidFill>
                  <a:srgbClr val="7030A0"/>
                </a:solidFill>
              </a:rPr>
              <a:t>- Nominated by Coral Knight </a:t>
            </a:r>
          </a:p>
          <a:p>
            <a:pPr algn="ctr"/>
            <a:r>
              <a:rPr lang="en-GB" sz="2000" b="1" dirty="0"/>
              <a:t>Anthony Allnatt </a:t>
            </a:r>
            <a:r>
              <a:rPr lang="en-GB" sz="2000" b="1" dirty="0">
                <a:solidFill>
                  <a:srgbClr val="7030A0"/>
                </a:solidFill>
              </a:rPr>
              <a:t>- Nominated by</a:t>
            </a:r>
            <a:r>
              <a:rPr lang="en-GB" sz="2000" b="1" dirty="0"/>
              <a:t> </a:t>
            </a:r>
            <a:r>
              <a:rPr lang="en-GB" sz="2000" b="1" dirty="0">
                <a:solidFill>
                  <a:srgbClr val="7030A0"/>
                </a:solidFill>
              </a:rPr>
              <a:t>Alii Chattaroo </a:t>
            </a:r>
          </a:p>
          <a:p>
            <a:pPr algn="ctr"/>
            <a:r>
              <a:rPr lang="en-GB" sz="2000" b="1" dirty="0"/>
              <a:t>Carola Stefan </a:t>
            </a:r>
            <a:r>
              <a:rPr lang="en-GB" sz="2000" b="1" dirty="0">
                <a:solidFill>
                  <a:srgbClr val="7030A0"/>
                </a:solidFill>
              </a:rPr>
              <a:t>- Nominated by Justin Wakefield </a:t>
            </a:r>
          </a:p>
          <a:p>
            <a:pPr algn="ctr"/>
            <a:r>
              <a:rPr lang="en-GB" sz="2000" b="1" dirty="0"/>
              <a:t>Dr Eleni Besi </a:t>
            </a:r>
            <a:r>
              <a:rPr lang="en-GB" sz="2000" b="1" dirty="0">
                <a:solidFill>
                  <a:srgbClr val="7030A0"/>
                </a:solidFill>
              </a:rPr>
              <a:t>- Nominated by Mario Gargiulo</a:t>
            </a:r>
          </a:p>
          <a:p>
            <a:pPr algn="ctr"/>
            <a:r>
              <a:rPr lang="en-GB" sz="2000" b="1" dirty="0"/>
              <a:t>Eucharia Ofoegbu </a:t>
            </a:r>
            <a:r>
              <a:rPr lang="en-GB" sz="2000" b="1" dirty="0">
                <a:solidFill>
                  <a:srgbClr val="7030A0"/>
                </a:solidFill>
              </a:rPr>
              <a:t>- Nominated by Tania Aguiar-Bouanimba  </a:t>
            </a:r>
          </a:p>
          <a:p>
            <a:pPr algn="ctr"/>
            <a:r>
              <a:rPr lang="en-GB" sz="2000" b="1" dirty="0"/>
              <a:t>Husneara Ali </a:t>
            </a:r>
            <a:r>
              <a:rPr lang="en-GB" sz="2000" b="1" dirty="0">
                <a:solidFill>
                  <a:srgbClr val="7030A0"/>
                </a:solidFill>
              </a:rPr>
              <a:t>- Nominated by Sabir Ahmed </a:t>
            </a:r>
          </a:p>
          <a:p>
            <a:pPr algn="ctr"/>
            <a:r>
              <a:rPr lang="en-GB" sz="2000" b="1" dirty="0"/>
              <a:t>Kat Sturgeon </a:t>
            </a:r>
            <a:r>
              <a:rPr lang="en-GB" sz="2000" b="1" dirty="0">
                <a:solidFill>
                  <a:srgbClr val="7030A0"/>
                </a:solidFill>
              </a:rPr>
              <a:t>- Nominated by Yasmin Begum </a:t>
            </a:r>
          </a:p>
          <a:p>
            <a:pPr algn="ctr"/>
            <a:r>
              <a:rPr lang="en-GB" sz="2000" b="1" dirty="0"/>
              <a:t>Mayur Choudhary, Hardeep Kaur, Plinio Hollywood, Vansh Ratti </a:t>
            </a:r>
            <a:r>
              <a:rPr lang="en-GB" sz="2000" b="1" dirty="0">
                <a:solidFill>
                  <a:srgbClr val="7030A0"/>
                </a:solidFill>
              </a:rPr>
              <a:t>- Nominated by Jeanette Ponton </a:t>
            </a:r>
          </a:p>
          <a:p>
            <a:pPr algn="ctr"/>
            <a:r>
              <a:rPr lang="en-GB" sz="2000" b="1" dirty="0"/>
              <a:t>Natasha Sutton </a:t>
            </a:r>
            <a:r>
              <a:rPr lang="en-GB" sz="2000" b="1" dirty="0">
                <a:solidFill>
                  <a:srgbClr val="7030A0"/>
                </a:solidFill>
              </a:rPr>
              <a:t>- Nominated by Darren Ingram </a:t>
            </a:r>
          </a:p>
          <a:p>
            <a:pPr algn="ctr"/>
            <a:r>
              <a:rPr lang="en-GB" sz="2000" b="1" dirty="0"/>
              <a:t>Practice Development Team </a:t>
            </a:r>
            <a:r>
              <a:rPr lang="en-GB" sz="2000" b="1" dirty="0">
                <a:solidFill>
                  <a:srgbClr val="7030A0"/>
                </a:solidFill>
              </a:rPr>
              <a:t>- Nominated by Katie O'Driscoll </a:t>
            </a:r>
          </a:p>
          <a:p>
            <a:pPr algn="ctr"/>
            <a:r>
              <a:rPr lang="en-GB" sz="2000" b="1" dirty="0"/>
              <a:t>Tower Hamlets Carers Centre + Commissioners - Shuheda Uddin &amp; Jamie Bird </a:t>
            </a:r>
            <a:r>
              <a:rPr lang="en-GB" sz="2000" b="1" dirty="0">
                <a:solidFill>
                  <a:srgbClr val="7030A0"/>
                </a:solidFill>
              </a:rPr>
              <a:t>- Nominated by Denise Radley</a:t>
            </a:r>
          </a:p>
          <a:p>
            <a:endParaRPr lang="en-GB" dirty="0"/>
          </a:p>
        </p:txBody>
      </p:sp>
      <p:sp>
        <p:nvSpPr>
          <p:cNvPr id="4" name="TextBox 3">
            <a:extLst>
              <a:ext uri="{FF2B5EF4-FFF2-40B4-BE49-F238E27FC236}">
                <a16:creationId xmlns:a16="http://schemas.microsoft.com/office/drawing/2014/main" id="{6A8AF048-B065-42F8-BDE5-E8254CC1DFF0}"/>
              </a:ext>
            </a:extLst>
          </p:cNvPr>
          <p:cNvSpPr txBox="1"/>
          <p:nvPr/>
        </p:nvSpPr>
        <p:spPr>
          <a:xfrm>
            <a:off x="9560680" y="5182256"/>
            <a:ext cx="2515131" cy="1631216"/>
          </a:xfrm>
          <a:prstGeom prst="rect">
            <a:avLst/>
          </a:prstGeom>
          <a:noFill/>
        </p:spPr>
        <p:txBody>
          <a:bodyPr wrap="square" rtlCol="0">
            <a:spAutoFit/>
          </a:bodyPr>
          <a:lstStyle/>
          <a:p>
            <a:r>
              <a:rPr lang="en-GB" sz="2000" b="1" dirty="0">
                <a:solidFill>
                  <a:srgbClr val="00B050"/>
                </a:solidFill>
              </a:rPr>
              <a:t>A ROUND OF APPLAUSE FOR OUR 11 ‘RAY OF SUNSHINE’ NOMINEES!</a:t>
            </a:r>
          </a:p>
        </p:txBody>
      </p:sp>
      <p:pic>
        <p:nvPicPr>
          <p:cNvPr id="10" name="Picture 9" descr="A picture containing text&#10;&#10;Description automatically generated">
            <a:extLst>
              <a:ext uri="{FF2B5EF4-FFF2-40B4-BE49-F238E27FC236}">
                <a16:creationId xmlns:a16="http://schemas.microsoft.com/office/drawing/2014/main" id="{4E7D7414-3CBF-4B45-B9F7-661B76DC3EC4}"/>
              </a:ext>
            </a:extLst>
          </p:cNvPr>
          <p:cNvPicPr>
            <a:picLocks noChangeAspect="1"/>
          </p:cNvPicPr>
          <p:nvPr/>
        </p:nvPicPr>
        <p:blipFill>
          <a:blip r:embed="rId7" cstate="hq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8672887" y="5605966"/>
            <a:ext cx="693985" cy="684099"/>
          </a:xfrm>
          <a:prstGeom prst="rect">
            <a:avLst/>
          </a:prstGeom>
        </p:spPr>
      </p:pic>
    </p:spTree>
    <p:extLst>
      <p:ext uri="{BB962C8B-B14F-4D97-AF65-F5344CB8AC3E}">
        <p14:creationId xmlns:p14="http://schemas.microsoft.com/office/powerpoint/2010/main" val="903806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2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20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20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20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20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20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20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4" dur="20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 calcmode="lin" valueType="num">
                                      <p:cBhvr additive="base">
                                        <p:cTn id="49" dur="20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50" dur="20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
                                            <p:txEl>
                                              <p:pRg st="8" end="8"/>
                                            </p:txEl>
                                          </p:spTgt>
                                        </p:tgtEl>
                                        <p:attrNameLst>
                                          <p:attrName>style.visibility</p:attrName>
                                        </p:attrNameLst>
                                      </p:cBhvr>
                                      <p:to>
                                        <p:strVal val="visible"/>
                                      </p:to>
                                    </p:set>
                                    <p:anim calcmode="lin" valueType="num">
                                      <p:cBhvr additive="base">
                                        <p:cTn id="55" dur="20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56" dur="20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
                                            <p:txEl>
                                              <p:pRg st="9" end="9"/>
                                            </p:txEl>
                                          </p:spTgt>
                                        </p:tgtEl>
                                        <p:attrNameLst>
                                          <p:attrName>style.visibility</p:attrName>
                                        </p:attrNameLst>
                                      </p:cBhvr>
                                      <p:to>
                                        <p:strVal val="visible"/>
                                      </p:to>
                                    </p:set>
                                    <p:anim calcmode="lin" valueType="num">
                                      <p:cBhvr additive="base">
                                        <p:cTn id="61" dur="20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62" dur="20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
                                            <p:txEl>
                                              <p:pRg st="10" end="10"/>
                                            </p:txEl>
                                          </p:spTgt>
                                        </p:tgtEl>
                                        <p:attrNameLst>
                                          <p:attrName>style.visibility</p:attrName>
                                        </p:attrNameLst>
                                      </p:cBhvr>
                                      <p:to>
                                        <p:strVal val="visible"/>
                                      </p:to>
                                    </p:set>
                                    <p:anim calcmode="lin" valueType="num">
                                      <p:cBhvr additive="base">
                                        <p:cTn id="67" dur="20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68" dur="20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2" fill="hold" nodeType="clickEffect">
                                  <p:stCondLst>
                                    <p:cond delay="0"/>
                                  </p:stCondLst>
                                  <p:childTnLst>
                                    <p:set>
                                      <p:cBhvr>
                                        <p:cTn id="72" dur="1" fill="hold">
                                          <p:stCondLst>
                                            <p:cond delay="0"/>
                                          </p:stCondLst>
                                        </p:cTn>
                                        <p:tgtEl>
                                          <p:spTgt spid="4">
                                            <p:txEl>
                                              <p:pRg st="0" end="0"/>
                                            </p:txEl>
                                          </p:spTgt>
                                        </p:tgtEl>
                                        <p:attrNameLst>
                                          <p:attrName>style.visibility</p:attrName>
                                        </p:attrNameLst>
                                      </p:cBhvr>
                                      <p:to>
                                        <p:strVal val="visible"/>
                                      </p:to>
                                    </p:set>
                                    <p:anim calcmode="lin" valueType="num">
                                      <p:cBhvr additive="base">
                                        <p:cTn id="73" dur="20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74" dur="20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9366872" y="286495"/>
            <a:ext cx="1576520" cy="821441"/>
            <a:chOff x="8627081" y="671626"/>
            <a:chExt cx="1576520" cy="821441"/>
          </a:xfrm>
        </p:grpSpPr>
        <p:pic>
          <p:nvPicPr>
            <p:cNvPr id="20" name="Picture 19" descr="Assets_THT-16.jpg"/>
            <p:cNvPicPr>
              <a:picLocks noChangeAspect="1"/>
            </p:cNvPicPr>
            <p:nvPr/>
          </p:nvPicPr>
          <p:blipFill rotWithShape="1">
            <a:blip r:embed="rId3" cstate="screen">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a:ext>
              </a:extLst>
            </a:blip>
            <a:srcRect l="19785" t="29350" r="10177" b="48987"/>
            <a:stretch/>
          </p:blipFill>
          <p:spPr>
            <a:xfrm>
              <a:off x="8627081" y="671626"/>
              <a:ext cx="1368968" cy="594016"/>
            </a:xfrm>
            <a:prstGeom prst="rect">
              <a:avLst/>
            </a:prstGeom>
          </p:spPr>
        </p:pic>
        <p:pic>
          <p:nvPicPr>
            <p:cNvPr id="22" name="Picture 21" descr="Assets_THT-17.jpg"/>
            <p:cNvPicPr>
              <a:picLocks noChangeAspect="1"/>
            </p:cNvPicPr>
            <p:nvPr/>
          </p:nvPicPr>
          <p:blipFill rotWithShape="1">
            <a:blip r:embed="rId5" cstate="screen">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a:ext>
              </a:extLst>
            </a:blip>
            <a:srcRect l="23725" t="32922" r="19413" b="45213"/>
            <a:stretch/>
          </p:blipFill>
          <p:spPr>
            <a:xfrm>
              <a:off x="8820889" y="747181"/>
              <a:ext cx="1382712" cy="745886"/>
            </a:xfrm>
            <a:prstGeom prst="rect">
              <a:avLst/>
            </a:prstGeom>
          </p:spPr>
        </p:pic>
      </p:grpSp>
      <p:sp>
        <p:nvSpPr>
          <p:cNvPr id="7" name="TextBox 6"/>
          <p:cNvSpPr txBox="1"/>
          <p:nvPr/>
        </p:nvSpPr>
        <p:spPr>
          <a:xfrm>
            <a:off x="0" y="149174"/>
            <a:ext cx="11126590" cy="646331"/>
          </a:xfrm>
          <a:prstGeom prst="rect">
            <a:avLst/>
          </a:prstGeom>
          <a:noFill/>
        </p:spPr>
        <p:txBody>
          <a:bodyPr wrap="square" rtlCol="0">
            <a:spAutoFit/>
          </a:bodyPr>
          <a:lstStyle/>
          <a:p>
            <a:pPr algn="ctr"/>
            <a:r>
              <a:rPr lang="en-GB" sz="3600" b="1" dirty="0">
                <a:solidFill>
                  <a:srgbClr val="0070C0"/>
                </a:solidFill>
                <a:latin typeface="+mj-lt"/>
                <a:ea typeface="Calibri" panose="020F0502020204030204" pitchFamily="34" charset="0"/>
                <a:cs typeface="Arial Bold" panose="020B0704020202020204" pitchFamily="34" charset="0"/>
              </a:rPr>
              <a:t>Highly Commended for Ray of Sunshine Award goes to..</a:t>
            </a:r>
            <a:endParaRPr lang="en-US" sz="3600" b="1" dirty="0">
              <a:solidFill>
                <a:srgbClr val="0060A8"/>
              </a:solidFill>
              <a:latin typeface="+mj-lt"/>
              <a:cs typeface="Arial Bold" panose="020B0704020202020204" pitchFamily="34" charset="0"/>
            </a:endParaRPr>
          </a:p>
        </p:txBody>
      </p:sp>
      <p:pic>
        <p:nvPicPr>
          <p:cNvPr id="23" name="Picture 22" descr="Assets_THT-17.jpg"/>
          <p:cNvPicPr>
            <a:picLocks noChangeAspect="1"/>
          </p:cNvPicPr>
          <p:nvPr/>
        </p:nvPicPr>
        <p:blipFill rotWithShape="1">
          <a:blip r:embed="rId5" cstate="screen">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a:ext>
            </a:extLst>
          </a:blip>
          <a:srcRect l="23725" t="32922" r="19413" b="45213"/>
          <a:stretch/>
        </p:blipFill>
        <p:spPr>
          <a:xfrm>
            <a:off x="10359546" y="1117388"/>
            <a:ext cx="1382712" cy="745886"/>
          </a:xfrm>
          <a:prstGeom prst="rect">
            <a:avLst/>
          </a:prstGeom>
        </p:spPr>
      </p:pic>
      <p:sp>
        <p:nvSpPr>
          <p:cNvPr id="28" name="Rectangle 27"/>
          <p:cNvSpPr/>
          <p:nvPr/>
        </p:nvSpPr>
        <p:spPr>
          <a:xfrm>
            <a:off x="0" y="6730200"/>
            <a:ext cx="12192000" cy="120698"/>
          </a:xfrm>
          <a:prstGeom prst="rect">
            <a:avLst/>
          </a:prstGeom>
          <a:solidFill>
            <a:srgbClr val="0060A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77F40C4A-06EF-4A1E-ABE3-EC4CC223B68D}"/>
              </a:ext>
            </a:extLst>
          </p:cNvPr>
          <p:cNvSpPr txBox="1"/>
          <p:nvPr/>
        </p:nvSpPr>
        <p:spPr>
          <a:xfrm>
            <a:off x="283323" y="3068540"/>
            <a:ext cx="11625354" cy="1261884"/>
          </a:xfrm>
          <a:prstGeom prst="rect">
            <a:avLst/>
          </a:prstGeom>
          <a:noFill/>
        </p:spPr>
        <p:txBody>
          <a:bodyPr wrap="square" rtlCol="0">
            <a:spAutoFit/>
          </a:bodyPr>
          <a:lstStyle/>
          <a:p>
            <a:pPr algn="ctr"/>
            <a:r>
              <a:rPr lang="en-GB" sz="3800" b="1" dirty="0">
                <a:solidFill>
                  <a:srgbClr val="0070C0"/>
                </a:solidFill>
              </a:rPr>
              <a:t>Tower Hamlets Carers Centre + LBTH Commissioners - Shuheda Uddin &amp; Jamie Bird</a:t>
            </a:r>
            <a:endParaRPr lang="en-GB" sz="3800" b="1" dirty="0">
              <a:solidFill>
                <a:srgbClr val="0070C0"/>
              </a:solidFill>
              <a:cs typeface="Arial Bold" panose="020B0704020202020204" pitchFamily="34" charset="0"/>
            </a:endParaRPr>
          </a:p>
        </p:txBody>
      </p:sp>
      <p:sp>
        <p:nvSpPr>
          <p:cNvPr id="10" name="TextBox 9">
            <a:extLst>
              <a:ext uri="{FF2B5EF4-FFF2-40B4-BE49-F238E27FC236}">
                <a16:creationId xmlns:a16="http://schemas.microsoft.com/office/drawing/2014/main" id="{0CE5E482-FEA8-42C7-AD62-5B0DF0E6F2C5}"/>
              </a:ext>
            </a:extLst>
          </p:cNvPr>
          <p:cNvSpPr txBox="1"/>
          <p:nvPr/>
        </p:nvSpPr>
        <p:spPr>
          <a:xfrm>
            <a:off x="41449" y="1183491"/>
            <a:ext cx="9696270" cy="1569660"/>
          </a:xfrm>
          <a:prstGeom prst="rect">
            <a:avLst/>
          </a:prstGeom>
          <a:noFill/>
        </p:spPr>
        <p:txBody>
          <a:bodyPr wrap="square" rtlCol="0">
            <a:spAutoFit/>
          </a:bodyPr>
          <a:lstStyle/>
          <a:p>
            <a:r>
              <a:rPr lang="en-GB" sz="2400" dirty="0">
                <a:solidFill>
                  <a:srgbClr val="7030A0"/>
                </a:solidFill>
              </a:rPr>
              <a:t>Nominator Denise Radley’s comments include.. </a:t>
            </a:r>
          </a:p>
          <a:p>
            <a:r>
              <a:rPr lang="en-GB" sz="2000" i="1" dirty="0"/>
              <a:t>“Tower Hamlets Carers Centre provide a range of great services for carers and make a strong contribution to partnership working including being active members of the Promoting Independence Workstream and recently, presenting at the Tower Hamlets Together Board .”</a:t>
            </a:r>
            <a:r>
              <a:rPr lang="en-GB" sz="2000" dirty="0"/>
              <a:t> </a:t>
            </a:r>
          </a:p>
          <a:p>
            <a:pPr algn="just"/>
            <a:endParaRPr lang="en-GB" sz="1200" dirty="0"/>
          </a:p>
        </p:txBody>
      </p:sp>
      <p:sp>
        <p:nvSpPr>
          <p:cNvPr id="15" name="TextBox 14">
            <a:extLst>
              <a:ext uri="{FF2B5EF4-FFF2-40B4-BE49-F238E27FC236}">
                <a16:creationId xmlns:a16="http://schemas.microsoft.com/office/drawing/2014/main" id="{60D06FBB-3F26-42D5-9947-5F6755C460F6}"/>
              </a:ext>
            </a:extLst>
          </p:cNvPr>
          <p:cNvSpPr txBox="1"/>
          <p:nvPr/>
        </p:nvSpPr>
        <p:spPr>
          <a:xfrm>
            <a:off x="334094" y="5483897"/>
            <a:ext cx="3284000" cy="400110"/>
          </a:xfrm>
          <a:prstGeom prst="rect">
            <a:avLst/>
          </a:prstGeom>
          <a:noFill/>
        </p:spPr>
        <p:txBody>
          <a:bodyPr wrap="square" rtlCol="0">
            <a:spAutoFit/>
          </a:bodyPr>
          <a:lstStyle/>
          <a:p>
            <a:r>
              <a:rPr lang="en-GB" sz="2000" b="1" dirty="0"/>
              <a:t>CONGRATULTIONS TO ALL!</a:t>
            </a:r>
          </a:p>
        </p:txBody>
      </p:sp>
      <p:pic>
        <p:nvPicPr>
          <p:cNvPr id="16" name="Graphic 35" descr="Trophy">
            <a:extLst>
              <a:ext uri="{FF2B5EF4-FFF2-40B4-BE49-F238E27FC236}">
                <a16:creationId xmlns:a16="http://schemas.microsoft.com/office/drawing/2014/main" id="{D2DBE837-383A-4B53-8640-9A01B53C6F9A}"/>
              </a:ext>
            </a:extLst>
          </p:cNvPr>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404210" y="5204002"/>
            <a:ext cx="657225" cy="65722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6BBB5FF-5878-421F-8753-402E72F97885}"/>
              </a:ext>
            </a:extLst>
          </p:cNvPr>
          <p:cNvPicPr>
            <a:picLocks noChangeAspect="1"/>
          </p:cNvPicPr>
          <p:nvPr/>
        </p:nvPicPr>
        <p:blipFill>
          <a:blip r:embed="rId9" cstate="hqprint">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4044272" y="5854862"/>
            <a:ext cx="693985" cy="684099"/>
          </a:xfrm>
          <a:prstGeom prst="rect">
            <a:avLst/>
          </a:prstGeom>
        </p:spPr>
      </p:pic>
      <p:sp>
        <p:nvSpPr>
          <p:cNvPr id="2" name="Rectangle 1">
            <a:extLst>
              <a:ext uri="{FF2B5EF4-FFF2-40B4-BE49-F238E27FC236}">
                <a16:creationId xmlns:a16="http://schemas.microsoft.com/office/drawing/2014/main" id="{2CB1C1D1-946F-4E70-9E71-B8A90E995DF3}"/>
              </a:ext>
            </a:extLst>
          </p:cNvPr>
          <p:cNvSpPr/>
          <p:nvPr/>
        </p:nvSpPr>
        <p:spPr>
          <a:xfrm>
            <a:off x="5181598" y="4821360"/>
            <a:ext cx="7001162" cy="1231106"/>
          </a:xfrm>
          <a:prstGeom prst="rect">
            <a:avLst/>
          </a:prstGeom>
        </p:spPr>
        <p:txBody>
          <a:bodyPr wrap="square">
            <a:spAutoFit/>
          </a:bodyPr>
          <a:lstStyle/>
          <a:p>
            <a:r>
              <a:rPr lang="en-GB" i="1" dirty="0"/>
              <a:t>Tower Hamlets Carers Centre are commissioned by Shuheda and Jamie who provide a consistent focus on carers within the Council, achieving Carers Confident status, maintaining a high profile with Carers UK and supporting staff networks.</a:t>
            </a:r>
            <a:endParaRPr lang="en-GB" dirty="0"/>
          </a:p>
        </p:txBody>
      </p:sp>
    </p:spTree>
    <p:extLst>
      <p:ext uri="{BB962C8B-B14F-4D97-AF65-F5344CB8AC3E}">
        <p14:creationId xmlns:p14="http://schemas.microsoft.com/office/powerpoint/2010/main" val="4099789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0"/>
                                        <p:tgtEl>
                                          <p:spTgt spid="3">
                                            <p:txEl>
                                              <p:pRg st="0" end="0"/>
                                            </p:txEl>
                                          </p:spTgt>
                                        </p:tgtEl>
                                      </p:cBhvr>
                                    </p:animEffect>
                                    <p:anim calcmode="lin" valueType="num">
                                      <p:cBhvr>
                                        <p:cTn id="8" dur="4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4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anim calcmode="lin" valueType="num">
                                      <p:cBhvr additive="base">
                                        <p:cTn id="14" dur="20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15" dur="2000" fill="hold"/>
                                        <p:tgtEl>
                                          <p:spTgt spid="10">
                                            <p:txEl>
                                              <p:pRg st="0" end="0"/>
                                            </p:txEl>
                                          </p:spTgt>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0"/>
                                  </p:stCondLst>
                                  <p:childTnLst>
                                    <p:set>
                                      <p:cBhvr>
                                        <p:cTn id="17" dur="1" fill="hold">
                                          <p:stCondLst>
                                            <p:cond delay="0"/>
                                          </p:stCondLst>
                                        </p:cTn>
                                        <p:tgtEl>
                                          <p:spTgt spid="10">
                                            <p:txEl>
                                              <p:pRg st="1" end="1"/>
                                            </p:txEl>
                                          </p:spTgt>
                                        </p:tgtEl>
                                        <p:attrNameLst>
                                          <p:attrName>style.visibility</p:attrName>
                                        </p:attrNameLst>
                                      </p:cBhvr>
                                      <p:to>
                                        <p:strVal val="visible"/>
                                      </p:to>
                                    </p:set>
                                    <p:anim calcmode="lin" valueType="num">
                                      <p:cBhvr additive="base">
                                        <p:cTn id="18" dur="2000" fill="hold"/>
                                        <p:tgtEl>
                                          <p:spTgt spid="10">
                                            <p:txEl>
                                              <p:pRg st="1" end="1"/>
                                            </p:txEl>
                                          </p:spTgt>
                                        </p:tgtEl>
                                        <p:attrNameLst>
                                          <p:attrName>ppt_x</p:attrName>
                                        </p:attrNameLst>
                                      </p:cBhvr>
                                      <p:tavLst>
                                        <p:tav tm="0">
                                          <p:val>
                                            <p:strVal val="0-#ppt_w/2"/>
                                          </p:val>
                                        </p:tav>
                                        <p:tav tm="100000">
                                          <p:val>
                                            <p:strVal val="#ppt_x"/>
                                          </p:val>
                                        </p:tav>
                                      </p:tavLst>
                                    </p:anim>
                                    <p:anim calcmode="lin" valueType="num">
                                      <p:cBhvr additive="base">
                                        <p:cTn id="19" dur="2000" fill="hold"/>
                                        <p:tgtEl>
                                          <p:spTgt spid="1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2000" fill="hold"/>
                                        <p:tgtEl>
                                          <p:spTgt spid="2"/>
                                        </p:tgtEl>
                                        <p:attrNameLst>
                                          <p:attrName>ppt_x</p:attrName>
                                        </p:attrNameLst>
                                      </p:cBhvr>
                                      <p:tavLst>
                                        <p:tav tm="0">
                                          <p:val>
                                            <p:strVal val="1+#ppt_w/2"/>
                                          </p:val>
                                        </p:tav>
                                        <p:tav tm="100000">
                                          <p:val>
                                            <p:strVal val="#ppt_x"/>
                                          </p:val>
                                        </p:tav>
                                      </p:tavLst>
                                    </p:anim>
                                    <p:anim calcmode="lin" valueType="num">
                                      <p:cBhvr additive="base">
                                        <p:cTn id="25"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15">
                                            <p:txEl>
                                              <p:pRg st="0" end="0"/>
                                            </p:txEl>
                                          </p:spTgt>
                                        </p:tgtEl>
                                        <p:attrNameLst>
                                          <p:attrName>style.visibility</p:attrName>
                                        </p:attrNameLst>
                                      </p:cBhvr>
                                      <p:to>
                                        <p:strVal val="visible"/>
                                      </p:to>
                                    </p:set>
                                    <p:animEffect transition="in" filter="circle(in)">
                                      <p:cBhvr>
                                        <p:cTn id="30" dur="3000"/>
                                        <p:tgtEl>
                                          <p:spTgt spid="15">
                                            <p:txEl>
                                              <p:pRg st="0" end="0"/>
                                            </p:txEl>
                                          </p:spTgt>
                                        </p:tgtEl>
                                      </p:cBhvr>
                                    </p:animEffect>
                                  </p:childTnLst>
                                </p:cTn>
                              </p:par>
                              <p:par>
                                <p:cTn id="31" presetID="6" presetClass="entr" presetSubtype="16"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circle(in)">
                                      <p:cBhvr>
                                        <p:cTn id="33"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8763577" y="2864084"/>
            <a:ext cx="3603244" cy="3975779"/>
            <a:chOff x="8763577" y="2864084"/>
            <a:chExt cx="3603244" cy="3975779"/>
          </a:xfrm>
        </p:grpSpPr>
        <p:pic>
          <p:nvPicPr>
            <p:cNvPr id="12" name="Picture 11" descr="Railing.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763577" y="5679853"/>
              <a:ext cx="3428424" cy="1160009"/>
            </a:xfrm>
            <a:prstGeom prst="rect">
              <a:avLst/>
            </a:prstGeom>
          </p:spPr>
        </p:pic>
        <p:pic>
          <p:nvPicPr>
            <p:cNvPr id="7" name="Picture 6" descr="Older Lady.pn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377229" y="4169357"/>
              <a:ext cx="1989592" cy="2670505"/>
            </a:xfrm>
            <a:prstGeom prst="rect">
              <a:avLst/>
            </a:prstGeom>
          </p:spPr>
        </p:pic>
        <p:pic>
          <p:nvPicPr>
            <p:cNvPr id="8" name="Picture 7" descr="Nurse.png"/>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343994" y="4122057"/>
              <a:ext cx="2014926" cy="2717806"/>
            </a:xfrm>
            <a:prstGeom prst="rect">
              <a:avLst/>
            </a:prstGeom>
          </p:spPr>
        </p:pic>
        <p:pic>
          <p:nvPicPr>
            <p:cNvPr id="10" name="Picture 9" descr="Mile End.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250660" y="2864084"/>
              <a:ext cx="1283496" cy="1800000"/>
            </a:xfrm>
            <a:prstGeom prst="rect">
              <a:avLst/>
            </a:prstGeom>
          </p:spPr>
        </p:pic>
      </p:grpSp>
      <p:sp>
        <p:nvSpPr>
          <p:cNvPr id="11" name="TextBox 10"/>
          <p:cNvSpPr txBox="1"/>
          <p:nvPr/>
        </p:nvSpPr>
        <p:spPr>
          <a:xfrm>
            <a:off x="261847" y="371917"/>
            <a:ext cx="7370202" cy="769441"/>
          </a:xfrm>
          <a:prstGeom prst="rect">
            <a:avLst/>
          </a:prstGeom>
          <a:noFill/>
        </p:spPr>
        <p:txBody>
          <a:bodyPr wrap="square" rtlCol="0">
            <a:spAutoFit/>
          </a:bodyPr>
          <a:lstStyle/>
          <a:p>
            <a:r>
              <a:rPr lang="en-US" sz="4400" b="1" dirty="0">
                <a:solidFill>
                  <a:srgbClr val="0060A8"/>
                </a:solidFill>
                <a:latin typeface="+mj-lt"/>
                <a:cs typeface="Arial Bold"/>
              </a:rPr>
              <a:t>Sequence of Events </a:t>
            </a:r>
          </a:p>
        </p:txBody>
      </p:sp>
      <p:sp>
        <p:nvSpPr>
          <p:cNvPr id="14" name="Content Placeholder 2"/>
          <p:cNvSpPr>
            <a:spLocks noGrp="1"/>
          </p:cNvSpPr>
          <p:nvPr>
            <p:ph idx="1"/>
          </p:nvPr>
        </p:nvSpPr>
        <p:spPr>
          <a:xfrm>
            <a:off x="281801" y="1620412"/>
            <a:ext cx="10095428" cy="4351338"/>
          </a:xfrm>
        </p:spPr>
        <p:txBody>
          <a:bodyPr/>
          <a:lstStyle/>
          <a:p>
            <a:pPr algn="ctr"/>
            <a:r>
              <a:rPr lang="en-GB" sz="2400" b="1" dirty="0">
                <a:solidFill>
                  <a:srgbClr val="575756"/>
                </a:solidFill>
                <a:latin typeface="Arial" panose="020B0604020202020204" pitchFamily="34" charset="0"/>
                <a:cs typeface="Arial" panose="020B0604020202020204" pitchFamily="34" charset="0"/>
              </a:rPr>
              <a:t>13:45</a:t>
            </a:r>
            <a:r>
              <a:rPr lang="en-GB" sz="2400" dirty="0">
                <a:solidFill>
                  <a:srgbClr val="575756"/>
                </a:solidFill>
                <a:latin typeface="Arial" panose="020B0604020202020204" pitchFamily="34" charset="0"/>
                <a:cs typeface="Arial" panose="020B0604020202020204" pitchFamily="34" charset="0"/>
              </a:rPr>
              <a:t> Introduction message from Amy Gibbs – Tower Hamlets Together Independent Chair</a:t>
            </a:r>
            <a:br>
              <a:rPr lang="en-GB" sz="2400" dirty="0">
                <a:solidFill>
                  <a:srgbClr val="575756"/>
                </a:solidFill>
                <a:latin typeface="Arial" panose="020B0604020202020204" pitchFamily="34" charset="0"/>
                <a:cs typeface="Arial" panose="020B0604020202020204" pitchFamily="34" charset="0"/>
              </a:rPr>
            </a:br>
            <a:endParaRPr lang="en-GB" sz="2400" dirty="0">
              <a:solidFill>
                <a:srgbClr val="575756"/>
              </a:solidFill>
              <a:latin typeface="Arial" panose="020B0604020202020204" pitchFamily="34" charset="0"/>
              <a:cs typeface="Arial" panose="020B0604020202020204" pitchFamily="34" charset="0"/>
            </a:endParaRPr>
          </a:p>
          <a:p>
            <a:pPr algn="ctr"/>
            <a:r>
              <a:rPr lang="en-GB" sz="2400" b="1" dirty="0">
                <a:solidFill>
                  <a:srgbClr val="575756"/>
                </a:solidFill>
                <a:latin typeface="Arial" panose="020B0604020202020204" pitchFamily="34" charset="0"/>
                <a:cs typeface="Arial" panose="020B0604020202020204" pitchFamily="34" charset="0"/>
              </a:rPr>
              <a:t>14:00 </a:t>
            </a:r>
            <a:r>
              <a:rPr lang="en-GB" sz="2400" dirty="0">
                <a:solidFill>
                  <a:srgbClr val="575756"/>
                </a:solidFill>
                <a:latin typeface="Arial" panose="020B0604020202020204" pitchFamily="34" charset="0"/>
                <a:cs typeface="Arial" panose="020B0604020202020204" pitchFamily="34" charset="0"/>
              </a:rPr>
              <a:t>Tower Hamlets Together Quiz</a:t>
            </a:r>
            <a:br>
              <a:rPr lang="en-GB" sz="2400" dirty="0">
                <a:solidFill>
                  <a:srgbClr val="575756"/>
                </a:solidFill>
                <a:latin typeface="Arial" panose="020B0604020202020204" pitchFamily="34" charset="0"/>
                <a:cs typeface="Arial" panose="020B0604020202020204" pitchFamily="34" charset="0"/>
              </a:rPr>
            </a:br>
            <a:endParaRPr lang="en-GB" sz="2400" dirty="0">
              <a:solidFill>
                <a:srgbClr val="575756"/>
              </a:solidFill>
              <a:latin typeface="Arial" panose="020B0604020202020204" pitchFamily="34" charset="0"/>
              <a:cs typeface="Arial" panose="020B0604020202020204" pitchFamily="34" charset="0"/>
            </a:endParaRPr>
          </a:p>
          <a:p>
            <a:pPr algn="ctr"/>
            <a:r>
              <a:rPr lang="en-GB" sz="2400" b="1" dirty="0">
                <a:solidFill>
                  <a:srgbClr val="575756"/>
                </a:solidFill>
                <a:latin typeface="Arial" panose="020B0604020202020204" pitchFamily="34" charset="0"/>
                <a:cs typeface="Arial" panose="020B0604020202020204" pitchFamily="34" charset="0"/>
              </a:rPr>
              <a:t>14:15</a:t>
            </a:r>
            <a:r>
              <a:rPr lang="en-GB" sz="2400" dirty="0">
                <a:solidFill>
                  <a:srgbClr val="575756"/>
                </a:solidFill>
                <a:latin typeface="Arial" panose="020B0604020202020204" pitchFamily="34" charset="0"/>
                <a:cs typeface="Arial" panose="020B0604020202020204" pitchFamily="34" charset="0"/>
              </a:rPr>
              <a:t> The main event – Presenting Tower Hamlets Together Staff Integrated Care Awards</a:t>
            </a:r>
            <a:br>
              <a:rPr lang="en-GB" sz="2400" dirty="0">
                <a:solidFill>
                  <a:srgbClr val="575756"/>
                </a:solidFill>
                <a:latin typeface="Arial" panose="020B0604020202020204" pitchFamily="34" charset="0"/>
                <a:cs typeface="Arial" panose="020B0604020202020204" pitchFamily="34" charset="0"/>
              </a:rPr>
            </a:br>
            <a:endParaRPr lang="en-GB" sz="2400" dirty="0">
              <a:solidFill>
                <a:srgbClr val="575756"/>
              </a:solidFill>
              <a:latin typeface="Arial" panose="020B0604020202020204" pitchFamily="34" charset="0"/>
              <a:cs typeface="Arial" panose="020B0604020202020204" pitchFamily="34" charset="0"/>
            </a:endParaRPr>
          </a:p>
          <a:p>
            <a:pPr algn="ctr"/>
            <a:r>
              <a:rPr lang="en-GB" sz="2400" b="1" dirty="0">
                <a:solidFill>
                  <a:srgbClr val="575756"/>
                </a:solidFill>
                <a:latin typeface="Arial" panose="020B0604020202020204" pitchFamily="34" charset="0"/>
                <a:cs typeface="Arial" panose="020B0604020202020204" pitchFamily="34" charset="0"/>
              </a:rPr>
              <a:t>14:50</a:t>
            </a:r>
            <a:r>
              <a:rPr lang="en-GB" sz="2400" dirty="0">
                <a:solidFill>
                  <a:srgbClr val="575756"/>
                </a:solidFill>
                <a:latin typeface="Arial" panose="020B0604020202020204" pitchFamily="34" charset="0"/>
                <a:cs typeface="Arial" panose="020B0604020202020204" pitchFamily="34" charset="0"/>
              </a:rPr>
              <a:t> Closing message</a:t>
            </a:r>
          </a:p>
          <a:p>
            <a:endParaRPr lang="en-GB" sz="2400" dirty="0">
              <a:solidFill>
                <a:srgbClr val="575756"/>
              </a:solidFill>
              <a:latin typeface="Arial" panose="020B0604020202020204" pitchFamily="34" charset="0"/>
              <a:cs typeface="Arial" panose="020B0604020202020204" pitchFamily="34" charset="0"/>
            </a:endParaRPr>
          </a:p>
          <a:p>
            <a:pPr lvl="1"/>
            <a:endParaRPr lang="en-GB" dirty="0">
              <a:solidFill>
                <a:srgbClr val="575756"/>
              </a:solidFill>
              <a:latin typeface="Arial" panose="020B0604020202020204" pitchFamily="34" charset="0"/>
              <a:cs typeface="Arial" panose="020B0604020202020204" pitchFamily="34" charset="0"/>
            </a:endParaRPr>
          </a:p>
          <a:p>
            <a:pPr lvl="1"/>
            <a:endParaRPr lang="en-GB" dirty="0">
              <a:solidFill>
                <a:srgbClr val="575756"/>
              </a:solidFill>
              <a:latin typeface="Arial" panose="020B0604020202020204" pitchFamily="34" charset="0"/>
              <a:cs typeface="Arial" panose="020B0604020202020204" pitchFamily="34" charset="0"/>
            </a:endParaRPr>
          </a:p>
          <a:p>
            <a:pPr marL="0" indent="0">
              <a:buNone/>
            </a:pPr>
            <a:endParaRPr lang="en-GB" dirty="0">
              <a:solidFill>
                <a:srgbClr val="57575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7813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61846" y="161497"/>
            <a:ext cx="10681546" cy="646331"/>
          </a:xfrm>
          <a:prstGeom prst="rect">
            <a:avLst/>
          </a:prstGeom>
          <a:noFill/>
        </p:spPr>
        <p:txBody>
          <a:bodyPr wrap="square" rtlCol="0">
            <a:spAutoFit/>
          </a:bodyPr>
          <a:lstStyle/>
          <a:p>
            <a:pPr algn="ctr"/>
            <a:r>
              <a:rPr lang="en-GB" sz="3600" b="1" dirty="0">
                <a:solidFill>
                  <a:srgbClr val="0070C0"/>
                </a:solidFill>
                <a:latin typeface="+mj-lt"/>
                <a:ea typeface="Calibri" panose="020F0502020204030204" pitchFamily="34" charset="0"/>
                <a:cs typeface="Arial Bold" panose="020B0704020202020204" pitchFamily="34" charset="0"/>
              </a:rPr>
              <a:t>Joint Winners for Ray of Sunshine Award goes to..</a:t>
            </a:r>
            <a:endParaRPr lang="en-US" sz="3600" b="1" dirty="0">
              <a:solidFill>
                <a:srgbClr val="0060A8"/>
              </a:solidFill>
              <a:latin typeface="+mj-lt"/>
              <a:cs typeface="Arial Bold" panose="020B0704020202020204" pitchFamily="34" charset="0"/>
            </a:endParaRPr>
          </a:p>
        </p:txBody>
      </p:sp>
      <p:pic>
        <p:nvPicPr>
          <p:cNvPr id="23" name="Picture 22" descr="Assets_THT-17.jpg"/>
          <p:cNvPicPr>
            <a:picLocks noChangeAspect="1"/>
          </p:cNvPicPr>
          <p:nvPr/>
        </p:nvPicPr>
        <p:blipFill rotWithShape="1">
          <a:blip r:embed="rId3" cstate="screen">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a:ext>
            </a:extLst>
          </a:blip>
          <a:srcRect l="23725" t="32922" r="19413" b="45213"/>
          <a:stretch/>
        </p:blipFill>
        <p:spPr>
          <a:xfrm>
            <a:off x="10359546" y="1162056"/>
            <a:ext cx="1382712" cy="745886"/>
          </a:xfrm>
          <a:prstGeom prst="rect">
            <a:avLst/>
          </a:prstGeom>
        </p:spPr>
      </p:pic>
      <p:sp>
        <p:nvSpPr>
          <p:cNvPr id="28" name="Rectangle 27"/>
          <p:cNvSpPr/>
          <p:nvPr/>
        </p:nvSpPr>
        <p:spPr>
          <a:xfrm>
            <a:off x="0" y="6730200"/>
            <a:ext cx="12192000" cy="120698"/>
          </a:xfrm>
          <a:prstGeom prst="rect">
            <a:avLst/>
          </a:prstGeom>
          <a:solidFill>
            <a:srgbClr val="0060A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65DE8D39-3660-498B-85FE-F854399EA579}"/>
              </a:ext>
            </a:extLst>
          </p:cNvPr>
          <p:cNvSpPr txBox="1"/>
          <p:nvPr/>
        </p:nvSpPr>
        <p:spPr>
          <a:xfrm>
            <a:off x="187723" y="1815364"/>
            <a:ext cx="11936627" cy="3016210"/>
          </a:xfrm>
          <a:prstGeom prst="rect">
            <a:avLst/>
          </a:prstGeom>
          <a:noFill/>
        </p:spPr>
        <p:txBody>
          <a:bodyPr wrap="square" rtlCol="0">
            <a:spAutoFit/>
          </a:bodyPr>
          <a:lstStyle/>
          <a:p>
            <a:pPr algn="ctr"/>
            <a:r>
              <a:rPr lang="en-GB" sz="3800" b="1" dirty="0">
                <a:solidFill>
                  <a:srgbClr val="0070C0"/>
                </a:solidFill>
              </a:rPr>
              <a:t>Mayur Choudhary</a:t>
            </a:r>
          </a:p>
          <a:p>
            <a:pPr algn="ctr"/>
            <a:r>
              <a:rPr lang="en-GB" sz="3800" b="1" dirty="0">
                <a:solidFill>
                  <a:srgbClr val="0070C0"/>
                </a:solidFill>
              </a:rPr>
              <a:t>Hardeep Kaur </a:t>
            </a:r>
          </a:p>
          <a:p>
            <a:pPr algn="ctr"/>
            <a:r>
              <a:rPr lang="en-GB" sz="3800" b="1" dirty="0">
                <a:solidFill>
                  <a:srgbClr val="0070C0"/>
                </a:solidFill>
              </a:rPr>
              <a:t>Plinio Hollywood </a:t>
            </a:r>
          </a:p>
          <a:p>
            <a:pPr algn="ctr"/>
            <a:r>
              <a:rPr lang="en-GB" sz="3800" b="1" dirty="0">
                <a:solidFill>
                  <a:srgbClr val="0070C0"/>
                </a:solidFill>
              </a:rPr>
              <a:t>Vansh Ratti</a:t>
            </a:r>
          </a:p>
          <a:p>
            <a:pPr algn="ctr"/>
            <a:r>
              <a:rPr lang="en-GB" sz="3800" b="1" dirty="0">
                <a:solidFill>
                  <a:srgbClr val="0070C0"/>
                </a:solidFill>
                <a:cs typeface="Arial Bold" panose="020B0704020202020204" pitchFamily="34" charset="0"/>
              </a:rPr>
              <a:t>Globe Court Care Home</a:t>
            </a:r>
          </a:p>
        </p:txBody>
      </p:sp>
      <p:sp>
        <p:nvSpPr>
          <p:cNvPr id="2" name="Rectangle 1">
            <a:extLst>
              <a:ext uri="{FF2B5EF4-FFF2-40B4-BE49-F238E27FC236}">
                <a16:creationId xmlns:a16="http://schemas.microsoft.com/office/drawing/2014/main" id="{79079C8C-3785-432C-B8AF-6A1418F8E967}"/>
              </a:ext>
            </a:extLst>
          </p:cNvPr>
          <p:cNvSpPr/>
          <p:nvPr/>
        </p:nvSpPr>
        <p:spPr>
          <a:xfrm>
            <a:off x="127686" y="6276850"/>
            <a:ext cx="3683124" cy="369332"/>
          </a:xfrm>
          <a:prstGeom prst="rect">
            <a:avLst/>
          </a:prstGeom>
        </p:spPr>
        <p:txBody>
          <a:bodyPr wrap="none">
            <a:spAutoFit/>
          </a:bodyPr>
          <a:lstStyle/>
          <a:p>
            <a:r>
              <a:rPr lang="en-GB" i="1" dirty="0"/>
              <a:t>A FEW WORDS FROM THE WINNERS?</a:t>
            </a:r>
          </a:p>
        </p:txBody>
      </p:sp>
      <p:sp>
        <p:nvSpPr>
          <p:cNvPr id="8" name="TextBox 7">
            <a:extLst>
              <a:ext uri="{FF2B5EF4-FFF2-40B4-BE49-F238E27FC236}">
                <a16:creationId xmlns:a16="http://schemas.microsoft.com/office/drawing/2014/main" id="{FADAB162-ACA2-4430-89AE-FC434F6B0B2A}"/>
              </a:ext>
            </a:extLst>
          </p:cNvPr>
          <p:cNvSpPr txBox="1"/>
          <p:nvPr/>
        </p:nvSpPr>
        <p:spPr>
          <a:xfrm>
            <a:off x="72142" y="1529848"/>
            <a:ext cx="4001094" cy="2369880"/>
          </a:xfrm>
          <a:prstGeom prst="rect">
            <a:avLst/>
          </a:prstGeom>
          <a:noFill/>
        </p:spPr>
        <p:txBody>
          <a:bodyPr wrap="square" rtlCol="0">
            <a:spAutoFit/>
          </a:bodyPr>
          <a:lstStyle/>
          <a:p>
            <a:r>
              <a:rPr lang="en-GB" sz="2400" dirty="0">
                <a:solidFill>
                  <a:srgbClr val="00B050"/>
                </a:solidFill>
              </a:rPr>
              <a:t>Nominator Jeanette Ponton’s comments include.. </a:t>
            </a:r>
            <a:r>
              <a:rPr lang="en-GB" sz="2000" i="1" dirty="0"/>
              <a:t>“I would like to nominate these 4 individuals for their professionalism during an unexpected suicide at Globe Court Care Home in March this year.”</a:t>
            </a:r>
          </a:p>
          <a:p>
            <a:endParaRPr lang="en-GB" sz="2000" i="1" dirty="0"/>
          </a:p>
        </p:txBody>
      </p:sp>
      <p:pic>
        <p:nvPicPr>
          <p:cNvPr id="12" name="Graphic 35" descr="Trophy">
            <a:extLst>
              <a:ext uri="{FF2B5EF4-FFF2-40B4-BE49-F238E27FC236}">
                <a16:creationId xmlns:a16="http://schemas.microsoft.com/office/drawing/2014/main" id="{C0695BCA-E658-4201-A8B0-9B570D104FE0}"/>
              </a:ext>
            </a:extLst>
          </p:cNvPr>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77240" y="5967453"/>
            <a:ext cx="657225" cy="657225"/>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C442541B-504C-4F08-AB36-41BF9C3AD486}"/>
              </a:ext>
            </a:extLst>
          </p:cNvPr>
          <p:cNvPicPr>
            <a:picLocks noChangeAspect="1"/>
          </p:cNvPicPr>
          <p:nvPr/>
        </p:nvPicPr>
        <p:blipFill>
          <a:blip r:embed="rId7" cstate="hq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4443552" y="6008465"/>
            <a:ext cx="693985" cy="684099"/>
          </a:xfrm>
          <a:prstGeom prst="rect">
            <a:avLst/>
          </a:prstGeom>
        </p:spPr>
      </p:pic>
      <p:sp>
        <p:nvSpPr>
          <p:cNvPr id="14" name="TextBox 13">
            <a:extLst>
              <a:ext uri="{FF2B5EF4-FFF2-40B4-BE49-F238E27FC236}">
                <a16:creationId xmlns:a16="http://schemas.microsoft.com/office/drawing/2014/main" id="{D533A5B5-D644-4C3A-A754-CAFAAB038731}"/>
              </a:ext>
            </a:extLst>
          </p:cNvPr>
          <p:cNvSpPr txBox="1"/>
          <p:nvPr/>
        </p:nvSpPr>
        <p:spPr>
          <a:xfrm>
            <a:off x="8238836" y="1331066"/>
            <a:ext cx="3881021" cy="4216539"/>
          </a:xfrm>
          <a:prstGeom prst="rect">
            <a:avLst/>
          </a:prstGeom>
          <a:noFill/>
        </p:spPr>
        <p:txBody>
          <a:bodyPr wrap="square" rtlCol="0">
            <a:spAutoFit/>
          </a:bodyPr>
          <a:lstStyle/>
          <a:p>
            <a:pPr algn="r"/>
            <a:r>
              <a:rPr lang="en-GB" sz="2400" dirty="0">
                <a:solidFill>
                  <a:srgbClr val="00B050"/>
                </a:solidFill>
              </a:rPr>
              <a:t>Nominator Jeanette Ponton’s comments include.. </a:t>
            </a:r>
            <a:r>
              <a:rPr lang="en-GB" sz="2000" i="1" dirty="0"/>
              <a:t>“These four members of staff are brave and courageous and continue to work with us even though this must have been a very difficult time for all of them..”</a:t>
            </a:r>
          </a:p>
          <a:p>
            <a:pPr algn="r"/>
            <a:r>
              <a:rPr lang="en-GB" sz="2000" i="1" dirty="0"/>
              <a:t>“..They have shown just how much they care about their job role and how much they care about residents and other members of staff.”</a:t>
            </a:r>
          </a:p>
          <a:p>
            <a:pPr algn="r"/>
            <a:endParaRPr lang="en-GB" sz="2000" i="1" dirty="0"/>
          </a:p>
        </p:txBody>
      </p:sp>
      <p:sp>
        <p:nvSpPr>
          <p:cNvPr id="3" name="Rectangle 2">
            <a:extLst>
              <a:ext uri="{FF2B5EF4-FFF2-40B4-BE49-F238E27FC236}">
                <a16:creationId xmlns:a16="http://schemas.microsoft.com/office/drawing/2014/main" id="{38DAC863-40FC-481B-8512-14A8492BE9DC}"/>
              </a:ext>
            </a:extLst>
          </p:cNvPr>
          <p:cNvSpPr/>
          <p:nvPr/>
        </p:nvSpPr>
        <p:spPr>
          <a:xfrm>
            <a:off x="127686" y="5072364"/>
            <a:ext cx="6096000" cy="1015663"/>
          </a:xfrm>
          <a:prstGeom prst="rect">
            <a:avLst/>
          </a:prstGeom>
        </p:spPr>
        <p:txBody>
          <a:bodyPr>
            <a:spAutoFit/>
          </a:bodyPr>
          <a:lstStyle/>
          <a:p>
            <a:r>
              <a:rPr lang="en-GB" sz="2000" i="1" dirty="0"/>
              <a:t>“…The Police Officer commended my staff and said how professional they all were under very difficult circumstances.”</a:t>
            </a:r>
          </a:p>
        </p:txBody>
      </p:sp>
      <p:sp>
        <p:nvSpPr>
          <p:cNvPr id="5" name="Rectangle 4">
            <a:extLst>
              <a:ext uri="{FF2B5EF4-FFF2-40B4-BE49-F238E27FC236}">
                <a16:creationId xmlns:a16="http://schemas.microsoft.com/office/drawing/2014/main" id="{691B97D5-0172-4949-98CA-6F82D3B6D636}"/>
              </a:ext>
            </a:extLst>
          </p:cNvPr>
          <p:cNvSpPr/>
          <p:nvPr/>
        </p:nvSpPr>
        <p:spPr>
          <a:xfrm>
            <a:off x="6048073" y="5445853"/>
            <a:ext cx="6096000" cy="1015663"/>
          </a:xfrm>
          <a:prstGeom prst="rect">
            <a:avLst/>
          </a:prstGeom>
        </p:spPr>
        <p:txBody>
          <a:bodyPr>
            <a:spAutoFit/>
          </a:bodyPr>
          <a:lstStyle/>
          <a:p>
            <a:r>
              <a:rPr lang="en-GB" sz="2000" i="1" dirty="0"/>
              <a:t>“..I feel these 4 members of staff should be honoured with an award as they kept all other residents safe and continued to do so until their shift had ended..”</a:t>
            </a:r>
          </a:p>
        </p:txBody>
      </p:sp>
    </p:spTree>
    <p:extLst>
      <p:ext uri="{BB962C8B-B14F-4D97-AF65-F5344CB8AC3E}">
        <p14:creationId xmlns:p14="http://schemas.microsoft.com/office/powerpoint/2010/main" val="3987711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1160">
                                          <p:stCondLst>
                                            <p:cond delay="0"/>
                                          </p:stCondLst>
                                        </p:cTn>
                                        <p:tgtEl>
                                          <p:spTgt spid="4">
                                            <p:txEl>
                                              <p:pRg st="0" end="0"/>
                                            </p:txEl>
                                          </p:spTgt>
                                        </p:tgtEl>
                                      </p:cBhvr>
                                    </p:animEffect>
                                    <p:anim calcmode="lin" valueType="num">
                                      <p:cBhvr>
                                        <p:cTn id="8" dur="3644"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9" dur="1328"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0" dur="1328" tmFilter="0, 0; 0.125,0.2665; 0.25,0.4; 0.375,0.465; 0.5,0.5;  0.625,0.535; 0.75,0.6; 0.875,0.7335; 1,1">
                                          <p:stCondLst>
                                            <p:cond delay="1328"/>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1" dur="664" tmFilter="0, 0; 0.125,0.2665; 0.25,0.4; 0.375,0.465; 0.5,0.5;  0.625,0.535; 0.75,0.6; 0.875,0.7335; 1,1">
                                          <p:stCondLst>
                                            <p:cond delay="2648"/>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2" dur="328" tmFilter="0, 0; 0.125,0.2665; 0.25,0.4; 0.375,0.465; 0.5,0.5;  0.625,0.535; 0.75,0.6; 0.875,0.7335; 1,1">
                                          <p:stCondLst>
                                            <p:cond delay="3312"/>
                                          </p:stCondLst>
                                        </p:cTn>
                                        <p:tgtEl>
                                          <p:spTgt spid="4">
                                            <p:txEl>
                                              <p:pRg st="0" end="0"/>
                                            </p:txEl>
                                          </p:spTgt>
                                        </p:tgtEl>
                                        <p:attrNameLst>
                                          <p:attrName>ppt_y</p:attrName>
                                        </p:attrNameLst>
                                      </p:cBhvr>
                                      <p:tavLst>
                                        <p:tav tm="0" fmla="#ppt_y-sin(pi*$)/81">
                                          <p:val>
                                            <p:fltVal val="0"/>
                                          </p:val>
                                        </p:tav>
                                        <p:tav tm="100000">
                                          <p:val>
                                            <p:fltVal val="1"/>
                                          </p:val>
                                        </p:tav>
                                      </p:tavLst>
                                    </p:anim>
                                    <p:animScale>
                                      <p:cBhvr>
                                        <p:cTn id="13" dur="52">
                                          <p:stCondLst>
                                            <p:cond delay="1300"/>
                                          </p:stCondLst>
                                        </p:cTn>
                                        <p:tgtEl>
                                          <p:spTgt spid="4">
                                            <p:txEl>
                                              <p:pRg st="0" end="0"/>
                                            </p:txEl>
                                          </p:spTgt>
                                        </p:tgtEl>
                                      </p:cBhvr>
                                      <p:to x="100000" y="60000"/>
                                    </p:animScale>
                                    <p:animScale>
                                      <p:cBhvr>
                                        <p:cTn id="14" dur="332" decel="50000">
                                          <p:stCondLst>
                                            <p:cond delay="1352"/>
                                          </p:stCondLst>
                                        </p:cTn>
                                        <p:tgtEl>
                                          <p:spTgt spid="4">
                                            <p:txEl>
                                              <p:pRg st="0" end="0"/>
                                            </p:txEl>
                                          </p:spTgt>
                                        </p:tgtEl>
                                      </p:cBhvr>
                                      <p:to x="100000" y="100000"/>
                                    </p:animScale>
                                    <p:animScale>
                                      <p:cBhvr>
                                        <p:cTn id="15" dur="52">
                                          <p:stCondLst>
                                            <p:cond delay="2624"/>
                                          </p:stCondLst>
                                        </p:cTn>
                                        <p:tgtEl>
                                          <p:spTgt spid="4">
                                            <p:txEl>
                                              <p:pRg st="0" end="0"/>
                                            </p:txEl>
                                          </p:spTgt>
                                        </p:tgtEl>
                                      </p:cBhvr>
                                      <p:to x="100000" y="80000"/>
                                    </p:animScale>
                                    <p:animScale>
                                      <p:cBhvr>
                                        <p:cTn id="16" dur="332" decel="50000">
                                          <p:stCondLst>
                                            <p:cond delay="2676"/>
                                          </p:stCondLst>
                                        </p:cTn>
                                        <p:tgtEl>
                                          <p:spTgt spid="4">
                                            <p:txEl>
                                              <p:pRg st="0" end="0"/>
                                            </p:txEl>
                                          </p:spTgt>
                                        </p:tgtEl>
                                      </p:cBhvr>
                                      <p:to x="100000" y="100000"/>
                                    </p:animScale>
                                    <p:animScale>
                                      <p:cBhvr>
                                        <p:cTn id="17" dur="52">
                                          <p:stCondLst>
                                            <p:cond delay="3284"/>
                                          </p:stCondLst>
                                        </p:cTn>
                                        <p:tgtEl>
                                          <p:spTgt spid="4">
                                            <p:txEl>
                                              <p:pRg st="0" end="0"/>
                                            </p:txEl>
                                          </p:spTgt>
                                        </p:tgtEl>
                                      </p:cBhvr>
                                      <p:to x="100000" y="90000"/>
                                    </p:animScale>
                                    <p:animScale>
                                      <p:cBhvr>
                                        <p:cTn id="18" dur="332" decel="50000">
                                          <p:stCondLst>
                                            <p:cond delay="3336"/>
                                          </p:stCondLst>
                                        </p:cTn>
                                        <p:tgtEl>
                                          <p:spTgt spid="4">
                                            <p:txEl>
                                              <p:pRg st="0" end="0"/>
                                            </p:txEl>
                                          </p:spTgt>
                                        </p:tgtEl>
                                      </p:cBhvr>
                                      <p:to x="100000" y="100000"/>
                                    </p:animScale>
                                    <p:animScale>
                                      <p:cBhvr>
                                        <p:cTn id="19" dur="52">
                                          <p:stCondLst>
                                            <p:cond delay="3616"/>
                                          </p:stCondLst>
                                        </p:cTn>
                                        <p:tgtEl>
                                          <p:spTgt spid="4">
                                            <p:txEl>
                                              <p:pRg st="0" end="0"/>
                                            </p:txEl>
                                          </p:spTgt>
                                        </p:tgtEl>
                                      </p:cBhvr>
                                      <p:to x="100000" y="95000"/>
                                    </p:animScale>
                                    <p:animScale>
                                      <p:cBhvr>
                                        <p:cTn id="20" dur="332" decel="50000">
                                          <p:stCondLst>
                                            <p:cond delay="3668"/>
                                          </p:stCondLst>
                                        </p:cTn>
                                        <p:tgtEl>
                                          <p:spTgt spid="4">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wipe(down)">
                                      <p:cBhvr>
                                        <p:cTn id="23" dur="1160">
                                          <p:stCondLst>
                                            <p:cond delay="0"/>
                                          </p:stCondLst>
                                        </p:cTn>
                                        <p:tgtEl>
                                          <p:spTgt spid="4">
                                            <p:txEl>
                                              <p:pRg st="1" end="1"/>
                                            </p:txEl>
                                          </p:spTgt>
                                        </p:tgtEl>
                                      </p:cBhvr>
                                    </p:animEffect>
                                    <p:anim calcmode="lin" valueType="num">
                                      <p:cBhvr>
                                        <p:cTn id="24" dur="3644"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25" dur="1328"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26" dur="1328" tmFilter="0, 0; 0.125,0.2665; 0.25,0.4; 0.375,0.465; 0.5,0.5;  0.625,0.535; 0.75,0.6; 0.875,0.7335; 1,1">
                                          <p:stCondLst>
                                            <p:cond delay="1328"/>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27" dur="664" tmFilter="0, 0; 0.125,0.2665; 0.25,0.4; 0.375,0.465; 0.5,0.5;  0.625,0.535; 0.75,0.6; 0.875,0.7335; 1,1">
                                          <p:stCondLst>
                                            <p:cond delay="2648"/>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28" dur="328" tmFilter="0, 0; 0.125,0.2665; 0.25,0.4; 0.375,0.465; 0.5,0.5;  0.625,0.535; 0.75,0.6; 0.875,0.7335; 1,1">
                                          <p:stCondLst>
                                            <p:cond delay="3312"/>
                                          </p:stCondLst>
                                        </p:cTn>
                                        <p:tgtEl>
                                          <p:spTgt spid="4">
                                            <p:txEl>
                                              <p:pRg st="1" end="1"/>
                                            </p:txEl>
                                          </p:spTgt>
                                        </p:tgtEl>
                                        <p:attrNameLst>
                                          <p:attrName>ppt_y</p:attrName>
                                        </p:attrNameLst>
                                      </p:cBhvr>
                                      <p:tavLst>
                                        <p:tav tm="0" fmla="#ppt_y-sin(pi*$)/81">
                                          <p:val>
                                            <p:fltVal val="0"/>
                                          </p:val>
                                        </p:tav>
                                        <p:tav tm="100000">
                                          <p:val>
                                            <p:fltVal val="1"/>
                                          </p:val>
                                        </p:tav>
                                      </p:tavLst>
                                    </p:anim>
                                    <p:animScale>
                                      <p:cBhvr>
                                        <p:cTn id="29" dur="52">
                                          <p:stCondLst>
                                            <p:cond delay="1300"/>
                                          </p:stCondLst>
                                        </p:cTn>
                                        <p:tgtEl>
                                          <p:spTgt spid="4">
                                            <p:txEl>
                                              <p:pRg st="1" end="1"/>
                                            </p:txEl>
                                          </p:spTgt>
                                        </p:tgtEl>
                                      </p:cBhvr>
                                      <p:to x="100000" y="60000"/>
                                    </p:animScale>
                                    <p:animScale>
                                      <p:cBhvr>
                                        <p:cTn id="30" dur="332" decel="50000">
                                          <p:stCondLst>
                                            <p:cond delay="1352"/>
                                          </p:stCondLst>
                                        </p:cTn>
                                        <p:tgtEl>
                                          <p:spTgt spid="4">
                                            <p:txEl>
                                              <p:pRg st="1" end="1"/>
                                            </p:txEl>
                                          </p:spTgt>
                                        </p:tgtEl>
                                      </p:cBhvr>
                                      <p:to x="100000" y="100000"/>
                                    </p:animScale>
                                    <p:animScale>
                                      <p:cBhvr>
                                        <p:cTn id="31" dur="52">
                                          <p:stCondLst>
                                            <p:cond delay="2624"/>
                                          </p:stCondLst>
                                        </p:cTn>
                                        <p:tgtEl>
                                          <p:spTgt spid="4">
                                            <p:txEl>
                                              <p:pRg st="1" end="1"/>
                                            </p:txEl>
                                          </p:spTgt>
                                        </p:tgtEl>
                                      </p:cBhvr>
                                      <p:to x="100000" y="80000"/>
                                    </p:animScale>
                                    <p:animScale>
                                      <p:cBhvr>
                                        <p:cTn id="32" dur="332" decel="50000">
                                          <p:stCondLst>
                                            <p:cond delay="2676"/>
                                          </p:stCondLst>
                                        </p:cTn>
                                        <p:tgtEl>
                                          <p:spTgt spid="4">
                                            <p:txEl>
                                              <p:pRg st="1" end="1"/>
                                            </p:txEl>
                                          </p:spTgt>
                                        </p:tgtEl>
                                      </p:cBhvr>
                                      <p:to x="100000" y="100000"/>
                                    </p:animScale>
                                    <p:animScale>
                                      <p:cBhvr>
                                        <p:cTn id="33" dur="52">
                                          <p:stCondLst>
                                            <p:cond delay="3284"/>
                                          </p:stCondLst>
                                        </p:cTn>
                                        <p:tgtEl>
                                          <p:spTgt spid="4">
                                            <p:txEl>
                                              <p:pRg st="1" end="1"/>
                                            </p:txEl>
                                          </p:spTgt>
                                        </p:tgtEl>
                                      </p:cBhvr>
                                      <p:to x="100000" y="90000"/>
                                    </p:animScale>
                                    <p:animScale>
                                      <p:cBhvr>
                                        <p:cTn id="34" dur="332" decel="50000">
                                          <p:stCondLst>
                                            <p:cond delay="3336"/>
                                          </p:stCondLst>
                                        </p:cTn>
                                        <p:tgtEl>
                                          <p:spTgt spid="4">
                                            <p:txEl>
                                              <p:pRg st="1" end="1"/>
                                            </p:txEl>
                                          </p:spTgt>
                                        </p:tgtEl>
                                      </p:cBhvr>
                                      <p:to x="100000" y="100000"/>
                                    </p:animScale>
                                    <p:animScale>
                                      <p:cBhvr>
                                        <p:cTn id="35" dur="52">
                                          <p:stCondLst>
                                            <p:cond delay="3616"/>
                                          </p:stCondLst>
                                        </p:cTn>
                                        <p:tgtEl>
                                          <p:spTgt spid="4">
                                            <p:txEl>
                                              <p:pRg st="1" end="1"/>
                                            </p:txEl>
                                          </p:spTgt>
                                        </p:tgtEl>
                                      </p:cBhvr>
                                      <p:to x="100000" y="95000"/>
                                    </p:animScale>
                                    <p:animScale>
                                      <p:cBhvr>
                                        <p:cTn id="36" dur="332" decel="50000">
                                          <p:stCondLst>
                                            <p:cond delay="3668"/>
                                          </p:stCondLst>
                                        </p:cTn>
                                        <p:tgtEl>
                                          <p:spTgt spid="4">
                                            <p:txEl>
                                              <p:pRg st="1" end="1"/>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animEffect transition="in" filter="wipe(down)">
                                      <p:cBhvr>
                                        <p:cTn id="39" dur="1160">
                                          <p:stCondLst>
                                            <p:cond delay="0"/>
                                          </p:stCondLst>
                                        </p:cTn>
                                        <p:tgtEl>
                                          <p:spTgt spid="4">
                                            <p:txEl>
                                              <p:pRg st="2" end="2"/>
                                            </p:txEl>
                                          </p:spTgt>
                                        </p:tgtEl>
                                      </p:cBhvr>
                                    </p:animEffect>
                                    <p:anim calcmode="lin" valueType="num">
                                      <p:cBhvr>
                                        <p:cTn id="40" dur="3644" tmFilter="0,0; 0.14,0.36; 0.43,0.73; 0.71,0.91; 1.0,1.0">
                                          <p:stCondLst>
                                            <p:cond delay="0"/>
                                          </p:stCondLst>
                                        </p:cTn>
                                        <p:tgtEl>
                                          <p:spTgt spid="4">
                                            <p:txEl>
                                              <p:pRg st="2" end="2"/>
                                            </p:txEl>
                                          </p:spTgt>
                                        </p:tgtEl>
                                        <p:attrNameLst>
                                          <p:attrName>ppt_x</p:attrName>
                                        </p:attrNameLst>
                                      </p:cBhvr>
                                      <p:tavLst>
                                        <p:tav tm="0">
                                          <p:val>
                                            <p:strVal val="#ppt_x-0.25"/>
                                          </p:val>
                                        </p:tav>
                                        <p:tav tm="100000">
                                          <p:val>
                                            <p:strVal val="#ppt_x"/>
                                          </p:val>
                                        </p:tav>
                                      </p:tavLst>
                                    </p:anim>
                                    <p:anim calcmode="lin" valueType="num">
                                      <p:cBhvr>
                                        <p:cTn id="41" dur="1328" tmFilter="0.0,0.0; 0.25,0.07; 0.50,0.2; 0.75,0.467; 1.0,1.0">
                                          <p:stCondLst>
                                            <p:cond delay="0"/>
                                          </p:stCondLst>
                                        </p:cTn>
                                        <p:tgtEl>
                                          <p:spTgt spid="4">
                                            <p:txEl>
                                              <p:pRg st="2" end="2"/>
                                            </p:txEl>
                                          </p:spTgt>
                                        </p:tgtEl>
                                        <p:attrNameLst>
                                          <p:attrName>ppt_y</p:attrName>
                                        </p:attrNameLst>
                                      </p:cBhvr>
                                      <p:tavLst>
                                        <p:tav tm="0" fmla="#ppt_y-sin(pi*$)/3">
                                          <p:val>
                                            <p:fltVal val="0.5"/>
                                          </p:val>
                                        </p:tav>
                                        <p:tav tm="100000">
                                          <p:val>
                                            <p:fltVal val="1"/>
                                          </p:val>
                                        </p:tav>
                                      </p:tavLst>
                                    </p:anim>
                                    <p:anim calcmode="lin" valueType="num">
                                      <p:cBhvr>
                                        <p:cTn id="42" dur="1328" tmFilter="0, 0; 0.125,0.2665; 0.25,0.4; 0.375,0.465; 0.5,0.5;  0.625,0.535; 0.75,0.6; 0.875,0.7335; 1,1">
                                          <p:stCondLst>
                                            <p:cond delay="1328"/>
                                          </p:stCondLst>
                                        </p:cTn>
                                        <p:tgtEl>
                                          <p:spTgt spid="4">
                                            <p:txEl>
                                              <p:pRg st="2" end="2"/>
                                            </p:txEl>
                                          </p:spTgt>
                                        </p:tgtEl>
                                        <p:attrNameLst>
                                          <p:attrName>ppt_y</p:attrName>
                                        </p:attrNameLst>
                                      </p:cBhvr>
                                      <p:tavLst>
                                        <p:tav tm="0" fmla="#ppt_y-sin(pi*$)/9">
                                          <p:val>
                                            <p:fltVal val="0"/>
                                          </p:val>
                                        </p:tav>
                                        <p:tav tm="100000">
                                          <p:val>
                                            <p:fltVal val="1"/>
                                          </p:val>
                                        </p:tav>
                                      </p:tavLst>
                                    </p:anim>
                                    <p:anim calcmode="lin" valueType="num">
                                      <p:cBhvr>
                                        <p:cTn id="43" dur="664" tmFilter="0, 0; 0.125,0.2665; 0.25,0.4; 0.375,0.465; 0.5,0.5;  0.625,0.535; 0.75,0.6; 0.875,0.7335; 1,1">
                                          <p:stCondLst>
                                            <p:cond delay="2648"/>
                                          </p:stCondLst>
                                        </p:cTn>
                                        <p:tgtEl>
                                          <p:spTgt spid="4">
                                            <p:txEl>
                                              <p:pRg st="2" end="2"/>
                                            </p:txEl>
                                          </p:spTgt>
                                        </p:tgtEl>
                                        <p:attrNameLst>
                                          <p:attrName>ppt_y</p:attrName>
                                        </p:attrNameLst>
                                      </p:cBhvr>
                                      <p:tavLst>
                                        <p:tav tm="0" fmla="#ppt_y-sin(pi*$)/27">
                                          <p:val>
                                            <p:fltVal val="0"/>
                                          </p:val>
                                        </p:tav>
                                        <p:tav tm="100000">
                                          <p:val>
                                            <p:fltVal val="1"/>
                                          </p:val>
                                        </p:tav>
                                      </p:tavLst>
                                    </p:anim>
                                    <p:anim calcmode="lin" valueType="num">
                                      <p:cBhvr>
                                        <p:cTn id="44" dur="328" tmFilter="0, 0; 0.125,0.2665; 0.25,0.4; 0.375,0.465; 0.5,0.5;  0.625,0.535; 0.75,0.6; 0.875,0.7335; 1,1">
                                          <p:stCondLst>
                                            <p:cond delay="3312"/>
                                          </p:stCondLst>
                                        </p:cTn>
                                        <p:tgtEl>
                                          <p:spTgt spid="4">
                                            <p:txEl>
                                              <p:pRg st="2" end="2"/>
                                            </p:txEl>
                                          </p:spTgt>
                                        </p:tgtEl>
                                        <p:attrNameLst>
                                          <p:attrName>ppt_y</p:attrName>
                                        </p:attrNameLst>
                                      </p:cBhvr>
                                      <p:tavLst>
                                        <p:tav tm="0" fmla="#ppt_y-sin(pi*$)/81">
                                          <p:val>
                                            <p:fltVal val="0"/>
                                          </p:val>
                                        </p:tav>
                                        <p:tav tm="100000">
                                          <p:val>
                                            <p:fltVal val="1"/>
                                          </p:val>
                                        </p:tav>
                                      </p:tavLst>
                                    </p:anim>
                                    <p:animScale>
                                      <p:cBhvr>
                                        <p:cTn id="45" dur="52">
                                          <p:stCondLst>
                                            <p:cond delay="1300"/>
                                          </p:stCondLst>
                                        </p:cTn>
                                        <p:tgtEl>
                                          <p:spTgt spid="4">
                                            <p:txEl>
                                              <p:pRg st="2" end="2"/>
                                            </p:txEl>
                                          </p:spTgt>
                                        </p:tgtEl>
                                      </p:cBhvr>
                                      <p:to x="100000" y="60000"/>
                                    </p:animScale>
                                    <p:animScale>
                                      <p:cBhvr>
                                        <p:cTn id="46" dur="332" decel="50000">
                                          <p:stCondLst>
                                            <p:cond delay="1352"/>
                                          </p:stCondLst>
                                        </p:cTn>
                                        <p:tgtEl>
                                          <p:spTgt spid="4">
                                            <p:txEl>
                                              <p:pRg st="2" end="2"/>
                                            </p:txEl>
                                          </p:spTgt>
                                        </p:tgtEl>
                                      </p:cBhvr>
                                      <p:to x="100000" y="100000"/>
                                    </p:animScale>
                                    <p:animScale>
                                      <p:cBhvr>
                                        <p:cTn id="47" dur="52">
                                          <p:stCondLst>
                                            <p:cond delay="2624"/>
                                          </p:stCondLst>
                                        </p:cTn>
                                        <p:tgtEl>
                                          <p:spTgt spid="4">
                                            <p:txEl>
                                              <p:pRg st="2" end="2"/>
                                            </p:txEl>
                                          </p:spTgt>
                                        </p:tgtEl>
                                      </p:cBhvr>
                                      <p:to x="100000" y="80000"/>
                                    </p:animScale>
                                    <p:animScale>
                                      <p:cBhvr>
                                        <p:cTn id="48" dur="332" decel="50000">
                                          <p:stCondLst>
                                            <p:cond delay="2676"/>
                                          </p:stCondLst>
                                        </p:cTn>
                                        <p:tgtEl>
                                          <p:spTgt spid="4">
                                            <p:txEl>
                                              <p:pRg st="2" end="2"/>
                                            </p:txEl>
                                          </p:spTgt>
                                        </p:tgtEl>
                                      </p:cBhvr>
                                      <p:to x="100000" y="100000"/>
                                    </p:animScale>
                                    <p:animScale>
                                      <p:cBhvr>
                                        <p:cTn id="49" dur="52">
                                          <p:stCondLst>
                                            <p:cond delay="3284"/>
                                          </p:stCondLst>
                                        </p:cTn>
                                        <p:tgtEl>
                                          <p:spTgt spid="4">
                                            <p:txEl>
                                              <p:pRg st="2" end="2"/>
                                            </p:txEl>
                                          </p:spTgt>
                                        </p:tgtEl>
                                      </p:cBhvr>
                                      <p:to x="100000" y="90000"/>
                                    </p:animScale>
                                    <p:animScale>
                                      <p:cBhvr>
                                        <p:cTn id="50" dur="332" decel="50000">
                                          <p:stCondLst>
                                            <p:cond delay="3336"/>
                                          </p:stCondLst>
                                        </p:cTn>
                                        <p:tgtEl>
                                          <p:spTgt spid="4">
                                            <p:txEl>
                                              <p:pRg st="2" end="2"/>
                                            </p:txEl>
                                          </p:spTgt>
                                        </p:tgtEl>
                                      </p:cBhvr>
                                      <p:to x="100000" y="100000"/>
                                    </p:animScale>
                                    <p:animScale>
                                      <p:cBhvr>
                                        <p:cTn id="51" dur="52">
                                          <p:stCondLst>
                                            <p:cond delay="3616"/>
                                          </p:stCondLst>
                                        </p:cTn>
                                        <p:tgtEl>
                                          <p:spTgt spid="4">
                                            <p:txEl>
                                              <p:pRg st="2" end="2"/>
                                            </p:txEl>
                                          </p:spTgt>
                                        </p:tgtEl>
                                      </p:cBhvr>
                                      <p:to x="100000" y="95000"/>
                                    </p:animScale>
                                    <p:animScale>
                                      <p:cBhvr>
                                        <p:cTn id="52" dur="332" decel="50000">
                                          <p:stCondLst>
                                            <p:cond delay="3668"/>
                                          </p:stCondLst>
                                        </p:cTn>
                                        <p:tgtEl>
                                          <p:spTgt spid="4">
                                            <p:txEl>
                                              <p:pRg st="2" end="2"/>
                                            </p:txEl>
                                          </p:spTgt>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4">
                                            <p:txEl>
                                              <p:pRg st="3" end="3"/>
                                            </p:txEl>
                                          </p:spTgt>
                                        </p:tgtEl>
                                        <p:attrNameLst>
                                          <p:attrName>style.visibility</p:attrName>
                                        </p:attrNameLst>
                                      </p:cBhvr>
                                      <p:to>
                                        <p:strVal val="visible"/>
                                      </p:to>
                                    </p:set>
                                    <p:animEffect transition="in" filter="wipe(down)">
                                      <p:cBhvr>
                                        <p:cTn id="55" dur="1160">
                                          <p:stCondLst>
                                            <p:cond delay="0"/>
                                          </p:stCondLst>
                                        </p:cTn>
                                        <p:tgtEl>
                                          <p:spTgt spid="4">
                                            <p:txEl>
                                              <p:pRg st="3" end="3"/>
                                            </p:txEl>
                                          </p:spTgt>
                                        </p:tgtEl>
                                      </p:cBhvr>
                                    </p:animEffect>
                                    <p:anim calcmode="lin" valueType="num">
                                      <p:cBhvr>
                                        <p:cTn id="56" dur="3644" tmFilter="0,0; 0.14,0.36; 0.43,0.73; 0.71,0.91; 1.0,1.0">
                                          <p:stCondLst>
                                            <p:cond delay="0"/>
                                          </p:stCondLst>
                                        </p:cTn>
                                        <p:tgtEl>
                                          <p:spTgt spid="4">
                                            <p:txEl>
                                              <p:pRg st="3" end="3"/>
                                            </p:txEl>
                                          </p:spTgt>
                                        </p:tgtEl>
                                        <p:attrNameLst>
                                          <p:attrName>ppt_x</p:attrName>
                                        </p:attrNameLst>
                                      </p:cBhvr>
                                      <p:tavLst>
                                        <p:tav tm="0">
                                          <p:val>
                                            <p:strVal val="#ppt_x-0.25"/>
                                          </p:val>
                                        </p:tav>
                                        <p:tav tm="100000">
                                          <p:val>
                                            <p:strVal val="#ppt_x"/>
                                          </p:val>
                                        </p:tav>
                                      </p:tavLst>
                                    </p:anim>
                                    <p:anim calcmode="lin" valueType="num">
                                      <p:cBhvr>
                                        <p:cTn id="57" dur="1328" tmFilter="0.0,0.0; 0.25,0.07; 0.50,0.2; 0.75,0.467; 1.0,1.0">
                                          <p:stCondLst>
                                            <p:cond delay="0"/>
                                          </p:stCondLst>
                                        </p:cTn>
                                        <p:tgtEl>
                                          <p:spTgt spid="4">
                                            <p:txEl>
                                              <p:pRg st="3" end="3"/>
                                            </p:txEl>
                                          </p:spTgt>
                                        </p:tgtEl>
                                        <p:attrNameLst>
                                          <p:attrName>ppt_y</p:attrName>
                                        </p:attrNameLst>
                                      </p:cBhvr>
                                      <p:tavLst>
                                        <p:tav tm="0" fmla="#ppt_y-sin(pi*$)/3">
                                          <p:val>
                                            <p:fltVal val="0.5"/>
                                          </p:val>
                                        </p:tav>
                                        <p:tav tm="100000">
                                          <p:val>
                                            <p:fltVal val="1"/>
                                          </p:val>
                                        </p:tav>
                                      </p:tavLst>
                                    </p:anim>
                                    <p:anim calcmode="lin" valueType="num">
                                      <p:cBhvr>
                                        <p:cTn id="58" dur="1328" tmFilter="0, 0; 0.125,0.2665; 0.25,0.4; 0.375,0.465; 0.5,0.5;  0.625,0.535; 0.75,0.6; 0.875,0.7335; 1,1">
                                          <p:stCondLst>
                                            <p:cond delay="1328"/>
                                          </p:stCondLst>
                                        </p:cTn>
                                        <p:tgtEl>
                                          <p:spTgt spid="4">
                                            <p:txEl>
                                              <p:pRg st="3" end="3"/>
                                            </p:txEl>
                                          </p:spTgt>
                                        </p:tgtEl>
                                        <p:attrNameLst>
                                          <p:attrName>ppt_y</p:attrName>
                                        </p:attrNameLst>
                                      </p:cBhvr>
                                      <p:tavLst>
                                        <p:tav tm="0" fmla="#ppt_y-sin(pi*$)/9">
                                          <p:val>
                                            <p:fltVal val="0"/>
                                          </p:val>
                                        </p:tav>
                                        <p:tav tm="100000">
                                          <p:val>
                                            <p:fltVal val="1"/>
                                          </p:val>
                                        </p:tav>
                                      </p:tavLst>
                                    </p:anim>
                                    <p:anim calcmode="lin" valueType="num">
                                      <p:cBhvr>
                                        <p:cTn id="59" dur="664" tmFilter="0, 0; 0.125,0.2665; 0.25,0.4; 0.375,0.465; 0.5,0.5;  0.625,0.535; 0.75,0.6; 0.875,0.7335; 1,1">
                                          <p:stCondLst>
                                            <p:cond delay="2648"/>
                                          </p:stCondLst>
                                        </p:cTn>
                                        <p:tgtEl>
                                          <p:spTgt spid="4">
                                            <p:txEl>
                                              <p:pRg st="3" end="3"/>
                                            </p:txEl>
                                          </p:spTgt>
                                        </p:tgtEl>
                                        <p:attrNameLst>
                                          <p:attrName>ppt_y</p:attrName>
                                        </p:attrNameLst>
                                      </p:cBhvr>
                                      <p:tavLst>
                                        <p:tav tm="0" fmla="#ppt_y-sin(pi*$)/27">
                                          <p:val>
                                            <p:fltVal val="0"/>
                                          </p:val>
                                        </p:tav>
                                        <p:tav tm="100000">
                                          <p:val>
                                            <p:fltVal val="1"/>
                                          </p:val>
                                        </p:tav>
                                      </p:tavLst>
                                    </p:anim>
                                    <p:anim calcmode="lin" valueType="num">
                                      <p:cBhvr>
                                        <p:cTn id="60" dur="328" tmFilter="0, 0; 0.125,0.2665; 0.25,0.4; 0.375,0.465; 0.5,0.5;  0.625,0.535; 0.75,0.6; 0.875,0.7335; 1,1">
                                          <p:stCondLst>
                                            <p:cond delay="3312"/>
                                          </p:stCondLst>
                                        </p:cTn>
                                        <p:tgtEl>
                                          <p:spTgt spid="4">
                                            <p:txEl>
                                              <p:pRg st="3" end="3"/>
                                            </p:txEl>
                                          </p:spTgt>
                                        </p:tgtEl>
                                        <p:attrNameLst>
                                          <p:attrName>ppt_y</p:attrName>
                                        </p:attrNameLst>
                                      </p:cBhvr>
                                      <p:tavLst>
                                        <p:tav tm="0" fmla="#ppt_y-sin(pi*$)/81">
                                          <p:val>
                                            <p:fltVal val="0"/>
                                          </p:val>
                                        </p:tav>
                                        <p:tav tm="100000">
                                          <p:val>
                                            <p:fltVal val="1"/>
                                          </p:val>
                                        </p:tav>
                                      </p:tavLst>
                                    </p:anim>
                                    <p:animScale>
                                      <p:cBhvr>
                                        <p:cTn id="61" dur="52">
                                          <p:stCondLst>
                                            <p:cond delay="1300"/>
                                          </p:stCondLst>
                                        </p:cTn>
                                        <p:tgtEl>
                                          <p:spTgt spid="4">
                                            <p:txEl>
                                              <p:pRg st="3" end="3"/>
                                            </p:txEl>
                                          </p:spTgt>
                                        </p:tgtEl>
                                      </p:cBhvr>
                                      <p:to x="100000" y="60000"/>
                                    </p:animScale>
                                    <p:animScale>
                                      <p:cBhvr>
                                        <p:cTn id="62" dur="332" decel="50000">
                                          <p:stCondLst>
                                            <p:cond delay="1352"/>
                                          </p:stCondLst>
                                        </p:cTn>
                                        <p:tgtEl>
                                          <p:spTgt spid="4">
                                            <p:txEl>
                                              <p:pRg st="3" end="3"/>
                                            </p:txEl>
                                          </p:spTgt>
                                        </p:tgtEl>
                                      </p:cBhvr>
                                      <p:to x="100000" y="100000"/>
                                    </p:animScale>
                                    <p:animScale>
                                      <p:cBhvr>
                                        <p:cTn id="63" dur="52">
                                          <p:stCondLst>
                                            <p:cond delay="2624"/>
                                          </p:stCondLst>
                                        </p:cTn>
                                        <p:tgtEl>
                                          <p:spTgt spid="4">
                                            <p:txEl>
                                              <p:pRg st="3" end="3"/>
                                            </p:txEl>
                                          </p:spTgt>
                                        </p:tgtEl>
                                      </p:cBhvr>
                                      <p:to x="100000" y="80000"/>
                                    </p:animScale>
                                    <p:animScale>
                                      <p:cBhvr>
                                        <p:cTn id="64" dur="332" decel="50000">
                                          <p:stCondLst>
                                            <p:cond delay="2676"/>
                                          </p:stCondLst>
                                        </p:cTn>
                                        <p:tgtEl>
                                          <p:spTgt spid="4">
                                            <p:txEl>
                                              <p:pRg st="3" end="3"/>
                                            </p:txEl>
                                          </p:spTgt>
                                        </p:tgtEl>
                                      </p:cBhvr>
                                      <p:to x="100000" y="100000"/>
                                    </p:animScale>
                                    <p:animScale>
                                      <p:cBhvr>
                                        <p:cTn id="65" dur="52">
                                          <p:stCondLst>
                                            <p:cond delay="3284"/>
                                          </p:stCondLst>
                                        </p:cTn>
                                        <p:tgtEl>
                                          <p:spTgt spid="4">
                                            <p:txEl>
                                              <p:pRg st="3" end="3"/>
                                            </p:txEl>
                                          </p:spTgt>
                                        </p:tgtEl>
                                      </p:cBhvr>
                                      <p:to x="100000" y="90000"/>
                                    </p:animScale>
                                    <p:animScale>
                                      <p:cBhvr>
                                        <p:cTn id="66" dur="332" decel="50000">
                                          <p:stCondLst>
                                            <p:cond delay="3336"/>
                                          </p:stCondLst>
                                        </p:cTn>
                                        <p:tgtEl>
                                          <p:spTgt spid="4">
                                            <p:txEl>
                                              <p:pRg st="3" end="3"/>
                                            </p:txEl>
                                          </p:spTgt>
                                        </p:tgtEl>
                                      </p:cBhvr>
                                      <p:to x="100000" y="100000"/>
                                    </p:animScale>
                                    <p:animScale>
                                      <p:cBhvr>
                                        <p:cTn id="67" dur="52">
                                          <p:stCondLst>
                                            <p:cond delay="3616"/>
                                          </p:stCondLst>
                                        </p:cTn>
                                        <p:tgtEl>
                                          <p:spTgt spid="4">
                                            <p:txEl>
                                              <p:pRg st="3" end="3"/>
                                            </p:txEl>
                                          </p:spTgt>
                                        </p:tgtEl>
                                      </p:cBhvr>
                                      <p:to x="100000" y="95000"/>
                                    </p:animScale>
                                    <p:animScale>
                                      <p:cBhvr>
                                        <p:cTn id="68" dur="332" decel="50000">
                                          <p:stCondLst>
                                            <p:cond delay="3668"/>
                                          </p:stCondLst>
                                        </p:cTn>
                                        <p:tgtEl>
                                          <p:spTgt spid="4">
                                            <p:txEl>
                                              <p:pRg st="3" end="3"/>
                                            </p:txEl>
                                          </p:spTgt>
                                        </p:tgtEl>
                                      </p:cBhvr>
                                      <p:to x="100000" y="100000"/>
                                    </p:animScale>
                                  </p:childTnLst>
                                </p:cTn>
                              </p:par>
                              <p:par>
                                <p:cTn id="69" presetID="26" presetClass="entr" presetSubtype="0" fill="hold" nodeType="withEffect">
                                  <p:stCondLst>
                                    <p:cond delay="0"/>
                                  </p:stCondLst>
                                  <p:childTnLst>
                                    <p:set>
                                      <p:cBhvr>
                                        <p:cTn id="70" dur="1" fill="hold">
                                          <p:stCondLst>
                                            <p:cond delay="0"/>
                                          </p:stCondLst>
                                        </p:cTn>
                                        <p:tgtEl>
                                          <p:spTgt spid="4">
                                            <p:txEl>
                                              <p:pRg st="4" end="4"/>
                                            </p:txEl>
                                          </p:spTgt>
                                        </p:tgtEl>
                                        <p:attrNameLst>
                                          <p:attrName>style.visibility</p:attrName>
                                        </p:attrNameLst>
                                      </p:cBhvr>
                                      <p:to>
                                        <p:strVal val="visible"/>
                                      </p:to>
                                    </p:set>
                                    <p:animEffect transition="in" filter="wipe(down)">
                                      <p:cBhvr>
                                        <p:cTn id="71" dur="1160">
                                          <p:stCondLst>
                                            <p:cond delay="0"/>
                                          </p:stCondLst>
                                        </p:cTn>
                                        <p:tgtEl>
                                          <p:spTgt spid="4">
                                            <p:txEl>
                                              <p:pRg st="4" end="4"/>
                                            </p:txEl>
                                          </p:spTgt>
                                        </p:tgtEl>
                                      </p:cBhvr>
                                    </p:animEffect>
                                    <p:anim calcmode="lin" valueType="num">
                                      <p:cBhvr>
                                        <p:cTn id="72" dur="3644" tmFilter="0,0; 0.14,0.36; 0.43,0.73; 0.71,0.91; 1.0,1.0">
                                          <p:stCondLst>
                                            <p:cond delay="0"/>
                                          </p:stCondLst>
                                        </p:cTn>
                                        <p:tgtEl>
                                          <p:spTgt spid="4">
                                            <p:txEl>
                                              <p:pRg st="4" end="4"/>
                                            </p:txEl>
                                          </p:spTgt>
                                        </p:tgtEl>
                                        <p:attrNameLst>
                                          <p:attrName>ppt_x</p:attrName>
                                        </p:attrNameLst>
                                      </p:cBhvr>
                                      <p:tavLst>
                                        <p:tav tm="0">
                                          <p:val>
                                            <p:strVal val="#ppt_x-0.25"/>
                                          </p:val>
                                        </p:tav>
                                        <p:tav tm="100000">
                                          <p:val>
                                            <p:strVal val="#ppt_x"/>
                                          </p:val>
                                        </p:tav>
                                      </p:tavLst>
                                    </p:anim>
                                    <p:anim calcmode="lin" valueType="num">
                                      <p:cBhvr>
                                        <p:cTn id="73" dur="1328" tmFilter="0.0,0.0; 0.25,0.07; 0.50,0.2; 0.75,0.467; 1.0,1.0">
                                          <p:stCondLst>
                                            <p:cond delay="0"/>
                                          </p:stCondLst>
                                        </p:cTn>
                                        <p:tgtEl>
                                          <p:spTgt spid="4">
                                            <p:txEl>
                                              <p:pRg st="4" end="4"/>
                                            </p:txEl>
                                          </p:spTgt>
                                        </p:tgtEl>
                                        <p:attrNameLst>
                                          <p:attrName>ppt_y</p:attrName>
                                        </p:attrNameLst>
                                      </p:cBhvr>
                                      <p:tavLst>
                                        <p:tav tm="0" fmla="#ppt_y-sin(pi*$)/3">
                                          <p:val>
                                            <p:fltVal val="0.5"/>
                                          </p:val>
                                        </p:tav>
                                        <p:tav tm="100000">
                                          <p:val>
                                            <p:fltVal val="1"/>
                                          </p:val>
                                        </p:tav>
                                      </p:tavLst>
                                    </p:anim>
                                    <p:anim calcmode="lin" valueType="num">
                                      <p:cBhvr>
                                        <p:cTn id="74" dur="1328" tmFilter="0, 0; 0.125,0.2665; 0.25,0.4; 0.375,0.465; 0.5,0.5;  0.625,0.535; 0.75,0.6; 0.875,0.7335; 1,1">
                                          <p:stCondLst>
                                            <p:cond delay="1328"/>
                                          </p:stCondLst>
                                        </p:cTn>
                                        <p:tgtEl>
                                          <p:spTgt spid="4">
                                            <p:txEl>
                                              <p:pRg st="4" end="4"/>
                                            </p:txEl>
                                          </p:spTgt>
                                        </p:tgtEl>
                                        <p:attrNameLst>
                                          <p:attrName>ppt_y</p:attrName>
                                        </p:attrNameLst>
                                      </p:cBhvr>
                                      <p:tavLst>
                                        <p:tav tm="0" fmla="#ppt_y-sin(pi*$)/9">
                                          <p:val>
                                            <p:fltVal val="0"/>
                                          </p:val>
                                        </p:tav>
                                        <p:tav tm="100000">
                                          <p:val>
                                            <p:fltVal val="1"/>
                                          </p:val>
                                        </p:tav>
                                      </p:tavLst>
                                    </p:anim>
                                    <p:anim calcmode="lin" valueType="num">
                                      <p:cBhvr>
                                        <p:cTn id="75" dur="664" tmFilter="0, 0; 0.125,0.2665; 0.25,0.4; 0.375,0.465; 0.5,0.5;  0.625,0.535; 0.75,0.6; 0.875,0.7335; 1,1">
                                          <p:stCondLst>
                                            <p:cond delay="2648"/>
                                          </p:stCondLst>
                                        </p:cTn>
                                        <p:tgtEl>
                                          <p:spTgt spid="4">
                                            <p:txEl>
                                              <p:pRg st="4" end="4"/>
                                            </p:txEl>
                                          </p:spTgt>
                                        </p:tgtEl>
                                        <p:attrNameLst>
                                          <p:attrName>ppt_y</p:attrName>
                                        </p:attrNameLst>
                                      </p:cBhvr>
                                      <p:tavLst>
                                        <p:tav tm="0" fmla="#ppt_y-sin(pi*$)/27">
                                          <p:val>
                                            <p:fltVal val="0"/>
                                          </p:val>
                                        </p:tav>
                                        <p:tav tm="100000">
                                          <p:val>
                                            <p:fltVal val="1"/>
                                          </p:val>
                                        </p:tav>
                                      </p:tavLst>
                                    </p:anim>
                                    <p:anim calcmode="lin" valueType="num">
                                      <p:cBhvr>
                                        <p:cTn id="76" dur="328" tmFilter="0, 0; 0.125,0.2665; 0.25,0.4; 0.375,0.465; 0.5,0.5;  0.625,0.535; 0.75,0.6; 0.875,0.7335; 1,1">
                                          <p:stCondLst>
                                            <p:cond delay="3312"/>
                                          </p:stCondLst>
                                        </p:cTn>
                                        <p:tgtEl>
                                          <p:spTgt spid="4">
                                            <p:txEl>
                                              <p:pRg st="4" end="4"/>
                                            </p:txEl>
                                          </p:spTgt>
                                        </p:tgtEl>
                                        <p:attrNameLst>
                                          <p:attrName>ppt_y</p:attrName>
                                        </p:attrNameLst>
                                      </p:cBhvr>
                                      <p:tavLst>
                                        <p:tav tm="0" fmla="#ppt_y-sin(pi*$)/81">
                                          <p:val>
                                            <p:fltVal val="0"/>
                                          </p:val>
                                        </p:tav>
                                        <p:tav tm="100000">
                                          <p:val>
                                            <p:fltVal val="1"/>
                                          </p:val>
                                        </p:tav>
                                      </p:tavLst>
                                    </p:anim>
                                    <p:animScale>
                                      <p:cBhvr>
                                        <p:cTn id="77" dur="52">
                                          <p:stCondLst>
                                            <p:cond delay="1300"/>
                                          </p:stCondLst>
                                        </p:cTn>
                                        <p:tgtEl>
                                          <p:spTgt spid="4">
                                            <p:txEl>
                                              <p:pRg st="4" end="4"/>
                                            </p:txEl>
                                          </p:spTgt>
                                        </p:tgtEl>
                                      </p:cBhvr>
                                      <p:to x="100000" y="60000"/>
                                    </p:animScale>
                                    <p:animScale>
                                      <p:cBhvr>
                                        <p:cTn id="78" dur="332" decel="50000">
                                          <p:stCondLst>
                                            <p:cond delay="1352"/>
                                          </p:stCondLst>
                                        </p:cTn>
                                        <p:tgtEl>
                                          <p:spTgt spid="4">
                                            <p:txEl>
                                              <p:pRg st="4" end="4"/>
                                            </p:txEl>
                                          </p:spTgt>
                                        </p:tgtEl>
                                      </p:cBhvr>
                                      <p:to x="100000" y="100000"/>
                                    </p:animScale>
                                    <p:animScale>
                                      <p:cBhvr>
                                        <p:cTn id="79" dur="52">
                                          <p:stCondLst>
                                            <p:cond delay="2624"/>
                                          </p:stCondLst>
                                        </p:cTn>
                                        <p:tgtEl>
                                          <p:spTgt spid="4">
                                            <p:txEl>
                                              <p:pRg st="4" end="4"/>
                                            </p:txEl>
                                          </p:spTgt>
                                        </p:tgtEl>
                                      </p:cBhvr>
                                      <p:to x="100000" y="80000"/>
                                    </p:animScale>
                                    <p:animScale>
                                      <p:cBhvr>
                                        <p:cTn id="80" dur="332" decel="50000">
                                          <p:stCondLst>
                                            <p:cond delay="2676"/>
                                          </p:stCondLst>
                                        </p:cTn>
                                        <p:tgtEl>
                                          <p:spTgt spid="4">
                                            <p:txEl>
                                              <p:pRg st="4" end="4"/>
                                            </p:txEl>
                                          </p:spTgt>
                                        </p:tgtEl>
                                      </p:cBhvr>
                                      <p:to x="100000" y="100000"/>
                                    </p:animScale>
                                    <p:animScale>
                                      <p:cBhvr>
                                        <p:cTn id="81" dur="52">
                                          <p:stCondLst>
                                            <p:cond delay="3284"/>
                                          </p:stCondLst>
                                        </p:cTn>
                                        <p:tgtEl>
                                          <p:spTgt spid="4">
                                            <p:txEl>
                                              <p:pRg st="4" end="4"/>
                                            </p:txEl>
                                          </p:spTgt>
                                        </p:tgtEl>
                                      </p:cBhvr>
                                      <p:to x="100000" y="90000"/>
                                    </p:animScale>
                                    <p:animScale>
                                      <p:cBhvr>
                                        <p:cTn id="82" dur="332" decel="50000">
                                          <p:stCondLst>
                                            <p:cond delay="3336"/>
                                          </p:stCondLst>
                                        </p:cTn>
                                        <p:tgtEl>
                                          <p:spTgt spid="4">
                                            <p:txEl>
                                              <p:pRg st="4" end="4"/>
                                            </p:txEl>
                                          </p:spTgt>
                                        </p:tgtEl>
                                      </p:cBhvr>
                                      <p:to x="100000" y="100000"/>
                                    </p:animScale>
                                    <p:animScale>
                                      <p:cBhvr>
                                        <p:cTn id="83" dur="52">
                                          <p:stCondLst>
                                            <p:cond delay="3616"/>
                                          </p:stCondLst>
                                        </p:cTn>
                                        <p:tgtEl>
                                          <p:spTgt spid="4">
                                            <p:txEl>
                                              <p:pRg st="4" end="4"/>
                                            </p:txEl>
                                          </p:spTgt>
                                        </p:tgtEl>
                                      </p:cBhvr>
                                      <p:to x="100000" y="95000"/>
                                    </p:animScale>
                                    <p:animScale>
                                      <p:cBhvr>
                                        <p:cTn id="84" dur="332" decel="50000">
                                          <p:stCondLst>
                                            <p:cond delay="3668"/>
                                          </p:stCondLst>
                                        </p:cTn>
                                        <p:tgtEl>
                                          <p:spTgt spid="4">
                                            <p:txEl>
                                              <p:pRg st="4" end="4"/>
                                            </p:txEl>
                                          </p:spTgt>
                                        </p:tgtEl>
                                      </p:cBhvr>
                                      <p:to x="100000" y="100000"/>
                                    </p:animScale>
                                  </p:childTnLst>
                                </p:cTn>
                              </p:par>
                            </p:childTnLst>
                          </p:cTn>
                        </p:par>
                      </p:childTnLst>
                    </p:cTn>
                  </p:par>
                  <p:par>
                    <p:cTn id="85" fill="hold">
                      <p:stCondLst>
                        <p:cond delay="indefinite"/>
                      </p:stCondLst>
                      <p:childTnLst>
                        <p:par>
                          <p:cTn id="86" fill="hold">
                            <p:stCondLst>
                              <p:cond delay="0"/>
                            </p:stCondLst>
                            <p:childTnLst>
                              <p:par>
                                <p:cTn id="87" presetID="2" presetClass="entr" presetSubtype="8" fill="hold" nodeType="clickEffect">
                                  <p:stCondLst>
                                    <p:cond delay="0"/>
                                  </p:stCondLst>
                                  <p:childTnLst>
                                    <p:set>
                                      <p:cBhvr>
                                        <p:cTn id="88" dur="1" fill="hold">
                                          <p:stCondLst>
                                            <p:cond delay="0"/>
                                          </p:stCondLst>
                                        </p:cTn>
                                        <p:tgtEl>
                                          <p:spTgt spid="8">
                                            <p:txEl>
                                              <p:pRg st="0" end="0"/>
                                            </p:txEl>
                                          </p:spTgt>
                                        </p:tgtEl>
                                        <p:attrNameLst>
                                          <p:attrName>style.visibility</p:attrName>
                                        </p:attrNameLst>
                                      </p:cBhvr>
                                      <p:to>
                                        <p:strVal val="visible"/>
                                      </p:to>
                                    </p:set>
                                    <p:anim calcmode="lin" valueType="num">
                                      <p:cBhvr additive="base">
                                        <p:cTn id="89" dur="20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90" dur="20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8" fill="hold" grpId="0" nodeType="clickEffect">
                                  <p:stCondLst>
                                    <p:cond delay="0"/>
                                  </p:stCondLst>
                                  <p:childTnLst>
                                    <p:set>
                                      <p:cBhvr>
                                        <p:cTn id="94" dur="1" fill="hold">
                                          <p:stCondLst>
                                            <p:cond delay="0"/>
                                          </p:stCondLst>
                                        </p:cTn>
                                        <p:tgtEl>
                                          <p:spTgt spid="3"/>
                                        </p:tgtEl>
                                        <p:attrNameLst>
                                          <p:attrName>style.visibility</p:attrName>
                                        </p:attrNameLst>
                                      </p:cBhvr>
                                      <p:to>
                                        <p:strVal val="visible"/>
                                      </p:to>
                                    </p:set>
                                    <p:anim calcmode="lin" valueType="num">
                                      <p:cBhvr additive="base">
                                        <p:cTn id="95" dur="2000" fill="hold"/>
                                        <p:tgtEl>
                                          <p:spTgt spid="3"/>
                                        </p:tgtEl>
                                        <p:attrNameLst>
                                          <p:attrName>ppt_x</p:attrName>
                                        </p:attrNameLst>
                                      </p:cBhvr>
                                      <p:tavLst>
                                        <p:tav tm="0">
                                          <p:val>
                                            <p:strVal val="0-#ppt_w/2"/>
                                          </p:val>
                                        </p:tav>
                                        <p:tav tm="100000">
                                          <p:val>
                                            <p:strVal val="#ppt_x"/>
                                          </p:val>
                                        </p:tav>
                                      </p:tavLst>
                                    </p:anim>
                                    <p:anim calcmode="lin" valueType="num">
                                      <p:cBhvr additive="base">
                                        <p:cTn id="96" dur="2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2" fill="hold" nodeType="clickEffect">
                                  <p:stCondLst>
                                    <p:cond delay="0"/>
                                  </p:stCondLst>
                                  <p:childTnLst>
                                    <p:set>
                                      <p:cBhvr>
                                        <p:cTn id="100" dur="1" fill="hold">
                                          <p:stCondLst>
                                            <p:cond delay="0"/>
                                          </p:stCondLst>
                                        </p:cTn>
                                        <p:tgtEl>
                                          <p:spTgt spid="14">
                                            <p:txEl>
                                              <p:pRg st="0" end="0"/>
                                            </p:txEl>
                                          </p:spTgt>
                                        </p:tgtEl>
                                        <p:attrNameLst>
                                          <p:attrName>style.visibility</p:attrName>
                                        </p:attrNameLst>
                                      </p:cBhvr>
                                      <p:to>
                                        <p:strVal val="visible"/>
                                      </p:to>
                                    </p:set>
                                    <p:anim calcmode="lin" valueType="num">
                                      <p:cBhvr additive="base">
                                        <p:cTn id="101" dur="2000" fill="hold"/>
                                        <p:tgtEl>
                                          <p:spTgt spid="14">
                                            <p:txEl>
                                              <p:pRg st="0" end="0"/>
                                            </p:txEl>
                                          </p:spTgt>
                                        </p:tgtEl>
                                        <p:attrNameLst>
                                          <p:attrName>ppt_x</p:attrName>
                                        </p:attrNameLst>
                                      </p:cBhvr>
                                      <p:tavLst>
                                        <p:tav tm="0">
                                          <p:val>
                                            <p:strVal val="1+#ppt_w/2"/>
                                          </p:val>
                                        </p:tav>
                                        <p:tav tm="100000">
                                          <p:val>
                                            <p:strVal val="#ppt_x"/>
                                          </p:val>
                                        </p:tav>
                                      </p:tavLst>
                                    </p:anim>
                                    <p:anim calcmode="lin" valueType="num">
                                      <p:cBhvr additive="base">
                                        <p:cTn id="102" dur="2000" fill="hold"/>
                                        <p:tgtEl>
                                          <p:spTgt spid="14">
                                            <p:txEl>
                                              <p:pRg st="0" end="0"/>
                                            </p:txEl>
                                          </p:spTgt>
                                        </p:tgtEl>
                                        <p:attrNameLst>
                                          <p:attrName>ppt_y</p:attrName>
                                        </p:attrNameLst>
                                      </p:cBhvr>
                                      <p:tavLst>
                                        <p:tav tm="0">
                                          <p:val>
                                            <p:strVal val="#ppt_y"/>
                                          </p:val>
                                        </p:tav>
                                        <p:tav tm="100000">
                                          <p:val>
                                            <p:strVal val="#ppt_y"/>
                                          </p:val>
                                        </p:tav>
                                      </p:tavLst>
                                    </p:anim>
                                  </p:childTnLst>
                                </p:cTn>
                              </p:par>
                              <p:par>
                                <p:cTn id="103" presetID="2" presetClass="entr" presetSubtype="2" fill="hold" nodeType="withEffect">
                                  <p:stCondLst>
                                    <p:cond delay="0"/>
                                  </p:stCondLst>
                                  <p:childTnLst>
                                    <p:set>
                                      <p:cBhvr>
                                        <p:cTn id="104" dur="1" fill="hold">
                                          <p:stCondLst>
                                            <p:cond delay="0"/>
                                          </p:stCondLst>
                                        </p:cTn>
                                        <p:tgtEl>
                                          <p:spTgt spid="14">
                                            <p:txEl>
                                              <p:pRg st="1" end="1"/>
                                            </p:txEl>
                                          </p:spTgt>
                                        </p:tgtEl>
                                        <p:attrNameLst>
                                          <p:attrName>style.visibility</p:attrName>
                                        </p:attrNameLst>
                                      </p:cBhvr>
                                      <p:to>
                                        <p:strVal val="visible"/>
                                      </p:to>
                                    </p:set>
                                    <p:anim calcmode="lin" valueType="num">
                                      <p:cBhvr additive="base">
                                        <p:cTn id="105" dur="2000" fill="hold"/>
                                        <p:tgtEl>
                                          <p:spTgt spid="14">
                                            <p:txEl>
                                              <p:pRg st="1" end="1"/>
                                            </p:txEl>
                                          </p:spTgt>
                                        </p:tgtEl>
                                        <p:attrNameLst>
                                          <p:attrName>ppt_x</p:attrName>
                                        </p:attrNameLst>
                                      </p:cBhvr>
                                      <p:tavLst>
                                        <p:tav tm="0">
                                          <p:val>
                                            <p:strVal val="1+#ppt_w/2"/>
                                          </p:val>
                                        </p:tav>
                                        <p:tav tm="100000">
                                          <p:val>
                                            <p:strVal val="#ppt_x"/>
                                          </p:val>
                                        </p:tav>
                                      </p:tavLst>
                                    </p:anim>
                                    <p:anim calcmode="lin" valueType="num">
                                      <p:cBhvr additive="base">
                                        <p:cTn id="106" dur="2000" fill="hold"/>
                                        <p:tgtEl>
                                          <p:spTgt spid="1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2" presetClass="entr" presetSubtype="2" fill="hold" grpId="0" nodeType="clickEffect">
                                  <p:stCondLst>
                                    <p:cond delay="0"/>
                                  </p:stCondLst>
                                  <p:childTnLst>
                                    <p:set>
                                      <p:cBhvr>
                                        <p:cTn id="110" dur="1" fill="hold">
                                          <p:stCondLst>
                                            <p:cond delay="0"/>
                                          </p:stCondLst>
                                        </p:cTn>
                                        <p:tgtEl>
                                          <p:spTgt spid="5"/>
                                        </p:tgtEl>
                                        <p:attrNameLst>
                                          <p:attrName>style.visibility</p:attrName>
                                        </p:attrNameLst>
                                      </p:cBhvr>
                                      <p:to>
                                        <p:strVal val="visible"/>
                                      </p:to>
                                    </p:set>
                                    <p:anim calcmode="lin" valueType="num">
                                      <p:cBhvr additive="base">
                                        <p:cTn id="111" dur="2000" fill="hold"/>
                                        <p:tgtEl>
                                          <p:spTgt spid="5"/>
                                        </p:tgtEl>
                                        <p:attrNameLst>
                                          <p:attrName>ppt_x</p:attrName>
                                        </p:attrNameLst>
                                      </p:cBhvr>
                                      <p:tavLst>
                                        <p:tav tm="0">
                                          <p:val>
                                            <p:strVal val="1+#ppt_w/2"/>
                                          </p:val>
                                        </p:tav>
                                        <p:tav tm="100000">
                                          <p:val>
                                            <p:strVal val="#ppt_x"/>
                                          </p:val>
                                        </p:tav>
                                      </p:tavLst>
                                    </p:anim>
                                    <p:anim calcmode="lin" valueType="num">
                                      <p:cBhvr additive="base">
                                        <p:cTn id="112" dur="2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2" presetClass="entr" presetSubtype="8" fill="hold" nodeType="clickEffect">
                                  <p:stCondLst>
                                    <p:cond delay="0"/>
                                  </p:stCondLst>
                                  <p:childTnLst>
                                    <p:set>
                                      <p:cBhvr>
                                        <p:cTn id="116" dur="1" fill="hold">
                                          <p:stCondLst>
                                            <p:cond delay="0"/>
                                          </p:stCondLst>
                                        </p:cTn>
                                        <p:tgtEl>
                                          <p:spTgt spid="2">
                                            <p:txEl>
                                              <p:pRg st="0" end="0"/>
                                            </p:txEl>
                                          </p:spTgt>
                                        </p:tgtEl>
                                        <p:attrNameLst>
                                          <p:attrName>style.visibility</p:attrName>
                                        </p:attrNameLst>
                                      </p:cBhvr>
                                      <p:to>
                                        <p:strVal val="visible"/>
                                      </p:to>
                                    </p:set>
                                    <p:anim calcmode="lin" valueType="num">
                                      <p:cBhvr additive="base">
                                        <p:cTn id="117" dur="20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118" dur="2000" fill="hold"/>
                                        <p:tgtEl>
                                          <p:spTgt spid="2">
                                            <p:txEl>
                                              <p:pRg st="0" end="0"/>
                                            </p:txEl>
                                          </p:spTgt>
                                        </p:tgtEl>
                                        <p:attrNameLst>
                                          <p:attrName>ppt_y</p:attrName>
                                        </p:attrNameLst>
                                      </p:cBhvr>
                                      <p:tavLst>
                                        <p:tav tm="0">
                                          <p:val>
                                            <p:strVal val="#ppt_y"/>
                                          </p:val>
                                        </p:tav>
                                        <p:tav tm="100000">
                                          <p:val>
                                            <p:strVal val="#ppt_y"/>
                                          </p:val>
                                        </p:tav>
                                      </p:tavLst>
                                    </p:anim>
                                  </p:childTnLst>
                                </p:cTn>
                              </p:par>
                              <p:par>
                                <p:cTn id="119" presetID="6" presetClass="entr" presetSubtype="16" fill="hold" nodeType="with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circle(in)">
                                      <p:cBhvr>
                                        <p:cTn id="121"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5428343"/>
            <a:ext cx="12192000" cy="1291771"/>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2605029" y="1606850"/>
            <a:ext cx="6417511" cy="3425373"/>
          </a:xfrm>
        </p:spPr>
        <p:txBody>
          <a:bodyPr anchor="ctr" anchorCtr="0">
            <a:noAutofit/>
          </a:bodyPr>
          <a:lstStyle/>
          <a:p>
            <a:pPr marL="0" indent="0" algn="ctr">
              <a:buNone/>
            </a:pPr>
            <a:r>
              <a:rPr lang="en-GB" altLang="en-US" i="1" dirty="0">
                <a:solidFill>
                  <a:srgbClr val="575756"/>
                </a:solidFill>
                <a:latin typeface="Arial" charset="0"/>
                <a:cs typeface="Arial" charset="0"/>
              </a:rPr>
              <a:t>Thank you to all of those who nominated individuals, teams and services.</a:t>
            </a:r>
          </a:p>
          <a:p>
            <a:pPr marL="0" indent="0" algn="ctr">
              <a:buNone/>
            </a:pPr>
            <a:endParaRPr lang="en-GB" altLang="en-US" i="1" dirty="0">
              <a:solidFill>
                <a:srgbClr val="575756"/>
              </a:solidFill>
              <a:latin typeface="Arial" charset="0"/>
              <a:cs typeface="Arial" charset="0"/>
            </a:endParaRPr>
          </a:p>
          <a:p>
            <a:pPr marL="0" indent="0" algn="ctr">
              <a:buNone/>
            </a:pPr>
            <a:r>
              <a:rPr lang="en-GB" altLang="en-US" i="1" dirty="0">
                <a:solidFill>
                  <a:srgbClr val="575756"/>
                </a:solidFill>
                <a:latin typeface="Arial" charset="0"/>
                <a:cs typeface="Arial" charset="0"/>
              </a:rPr>
              <a:t>Thank you to everyone who joined the event today to celebrate..</a:t>
            </a:r>
          </a:p>
          <a:p>
            <a:pPr marL="0" indent="0" algn="ctr">
              <a:buNone/>
            </a:pPr>
            <a:r>
              <a:rPr lang="en-GB" altLang="en-US" i="1" dirty="0">
                <a:solidFill>
                  <a:srgbClr val="575756"/>
                </a:solidFill>
                <a:latin typeface="Arial" charset="0"/>
                <a:cs typeface="Arial" charset="0"/>
              </a:rPr>
              <a:t>Tower Hamlets Together</a:t>
            </a:r>
          </a:p>
          <a:p>
            <a:pPr marL="0" indent="0">
              <a:buNone/>
            </a:pPr>
            <a:endParaRPr lang="en-US" dirty="0">
              <a:solidFill>
                <a:srgbClr val="575756"/>
              </a:solidFill>
            </a:endParaRPr>
          </a:p>
        </p:txBody>
      </p:sp>
      <p:pic>
        <p:nvPicPr>
          <p:cNvPr id="11" name="Picture 10" descr="Assets_THT-13.jpg"/>
          <p:cNvPicPr>
            <a:picLocks noChangeAspect="1"/>
          </p:cNvPicPr>
          <p:nvPr/>
        </p:nvPicPr>
        <p:blipFill rotWithShape="1">
          <a:blip r:embed="rId4" cstate="screen">
            <a:extLst>
              <a:ext uri="{BEBA8EAE-BF5A-486C-A8C5-ECC9F3942E4B}">
                <a14:imgProps xmlns:a14="http://schemas.microsoft.com/office/drawing/2010/main">
                  <a14:imgLayer r:embed="rId5">
                    <a14:imgEffect>
                      <a14:backgroundRemoval t="39536" b="62581" l="19670" r="77072"/>
                    </a14:imgEffect>
                  </a14:imgLayer>
                </a14:imgProps>
              </a:ext>
              <a:ext uri="{28A0092B-C50C-407E-A947-70E740481C1C}">
                <a14:useLocalDpi xmlns:a14="http://schemas.microsoft.com/office/drawing/2010/main"/>
              </a:ext>
            </a:extLst>
          </a:blip>
          <a:srcRect l="16127" t="36682" r="16127" b="34527"/>
          <a:stretch/>
        </p:blipFill>
        <p:spPr>
          <a:xfrm flipH="1">
            <a:off x="1918510" y="2789467"/>
            <a:ext cx="608680" cy="362899"/>
          </a:xfrm>
          <a:prstGeom prst="rect">
            <a:avLst/>
          </a:prstGeom>
        </p:spPr>
      </p:pic>
      <p:pic>
        <p:nvPicPr>
          <p:cNvPr id="12" name="Picture 11" descr="Assets_THT-13.jpg"/>
          <p:cNvPicPr>
            <a:picLocks noChangeAspect="1"/>
          </p:cNvPicPr>
          <p:nvPr/>
        </p:nvPicPr>
        <p:blipFill rotWithShape="1">
          <a:blip r:embed="rId6" cstate="screen">
            <a:extLst>
              <a:ext uri="{BEBA8EAE-BF5A-486C-A8C5-ECC9F3942E4B}">
                <a14:imgProps xmlns:a14="http://schemas.microsoft.com/office/drawing/2010/main">
                  <a14:imgLayer r:embed="rId7">
                    <a14:imgEffect>
                      <a14:backgroundRemoval t="39536" b="62581" l="19670" r="77072"/>
                    </a14:imgEffect>
                  </a14:imgLayer>
                </a14:imgProps>
              </a:ext>
              <a:ext uri="{28A0092B-C50C-407E-A947-70E740481C1C}">
                <a14:useLocalDpi xmlns:a14="http://schemas.microsoft.com/office/drawing/2010/main"/>
              </a:ext>
            </a:extLst>
          </a:blip>
          <a:srcRect l="16127" t="36682" r="16127" b="34527"/>
          <a:stretch/>
        </p:blipFill>
        <p:spPr>
          <a:xfrm>
            <a:off x="9745305" y="2228009"/>
            <a:ext cx="819704" cy="494145"/>
          </a:xfrm>
          <a:prstGeom prst="rect">
            <a:avLst/>
          </a:prstGeom>
        </p:spPr>
      </p:pic>
      <p:pic>
        <p:nvPicPr>
          <p:cNvPr id="15" name="Picture 14" descr="Assets_THT-18.jpg"/>
          <p:cNvPicPr>
            <a:picLocks noChangeAspect="1"/>
          </p:cNvPicPr>
          <p:nvPr/>
        </p:nvPicPr>
        <p:blipFill rotWithShape="1">
          <a:blip r:embed="rId8" cstate="screen">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a:ext>
            </a:extLst>
          </a:blip>
          <a:srcRect t="46186" b="27119"/>
          <a:stretch/>
        </p:blipFill>
        <p:spPr>
          <a:xfrm>
            <a:off x="3237923" y="4697734"/>
            <a:ext cx="2438959" cy="913388"/>
          </a:xfrm>
          <a:prstGeom prst="rect">
            <a:avLst/>
          </a:prstGeom>
        </p:spPr>
      </p:pic>
      <p:pic>
        <p:nvPicPr>
          <p:cNvPr id="16" name="Picture 15" descr="Assets_THT-18.jpg"/>
          <p:cNvPicPr>
            <a:picLocks noChangeAspect="1"/>
          </p:cNvPicPr>
          <p:nvPr/>
        </p:nvPicPr>
        <p:blipFill rotWithShape="1">
          <a:blip r:embed="rId10" cstate="screen">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a:ext>
            </a:extLst>
          </a:blip>
          <a:srcRect t="46186" b="27119"/>
          <a:stretch/>
        </p:blipFill>
        <p:spPr>
          <a:xfrm>
            <a:off x="6831390" y="4760823"/>
            <a:ext cx="2102034" cy="787210"/>
          </a:xfrm>
          <a:prstGeom prst="rect">
            <a:avLst/>
          </a:prstGeom>
        </p:spPr>
      </p:pic>
      <p:sp>
        <p:nvSpPr>
          <p:cNvPr id="13" name="TextBox 12"/>
          <p:cNvSpPr txBox="1"/>
          <p:nvPr/>
        </p:nvSpPr>
        <p:spPr>
          <a:xfrm>
            <a:off x="1440992" y="358817"/>
            <a:ext cx="8471780" cy="1292662"/>
          </a:xfrm>
          <a:prstGeom prst="rect">
            <a:avLst/>
          </a:prstGeom>
          <a:noFill/>
        </p:spPr>
        <p:txBody>
          <a:bodyPr wrap="square" rtlCol="0">
            <a:spAutoFit/>
          </a:bodyPr>
          <a:lstStyle/>
          <a:p>
            <a:pPr algn="ctr"/>
            <a:r>
              <a:rPr lang="en-US" sz="4000" b="1" dirty="0">
                <a:solidFill>
                  <a:srgbClr val="0060A8"/>
                </a:solidFill>
                <a:latin typeface="+mj-lt"/>
                <a:cs typeface="Arial Bold"/>
              </a:rPr>
              <a:t>THT Staff Integrated Care Awards 2023</a:t>
            </a:r>
          </a:p>
          <a:p>
            <a:r>
              <a:rPr lang="en-US" sz="3800" b="1" dirty="0">
                <a:solidFill>
                  <a:srgbClr val="0060A8"/>
                </a:solidFill>
                <a:cs typeface="Arial Bold"/>
              </a:rPr>
              <a:t> </a:t>
            </a:r>
          </a:p>
        </p:txBody>
      </p:sp>
      <p:graphicFrame>
        <p:nvGraphicFramePr>
          <p:cNvPr id="2" name="Object 1"/>
          <p:cNvGraphicFramePr>
            <a:graphicFrameLocks noChangeAspect="1"/>
          </p:cNvGraphicFramePr>
          <p:nvPr>
            <p:extLst>
              <p:ext uri="{D42A27DB-BD31-4B8C-83A1-F6EECF244321}">
                <p14:modId xmlns:p14="http://schemas.microsoft.com/office/powerpoint/2010/main" val="4062395128"/>
              </p:ext>
            </p:extLst>
          </p:nvPr>
        </p:nvGraphicFramePr>
        <p:xfrm>
          <a:off x="727577" y="2650702"/>
          <a:ext cx="934967" cy="2791496"/>
        </p:xfrm>
        <a:graphic>
          <a:graphicData uri="http://schemas.openxmlformats.org/presentationml/2006/ole">
            <mc:AlternateContent xmlns:mc="http://schemas.openxmlformats.org/markup-compatibility/2006">
              <mc:Choice xmlns:v="urn:schemas-microsoft-com:vml" Requires="v">
                <p:oleObj spid="_x0000_s42084" name="CorelDRAW" r:id="rId12" imgW="2214921" imgH="6611960" progId="CorelDraw.Graphic.16">
                  <p:embed/>
                </p:oleObj>
              </mc:Choice>
              <mc:Fallback>
                <p:oleObj name="CorelDRAW" r:id="rId12" imgW="2214921" imgH="6611960" progId="CorelDraw.Graphic.16">
                  <p:embed/>
                  <p:pic>
                    <p:nvPicPr>
                      <p:cNvPr id="0" name=""/>
                      <p:cNvPicPr/>
                      <p:nvPr/>
                    </p:nvPicPr>
                    <p:blipFill>
                      <a:blip r:embed="rId13"/>
                      <a:stretch>
                        <a:fillRect/>
                      </a:stretch>
                    </p:blipFill>
                    <p:spPr>
                      <a:xfrm>
                        <a:off x="727577" y="2650702"/>
                        <a:ext cx="934967" cy="2791496"/>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01992733"/>
              </p:ext>
            </p:extLst>
          </p:nvPr>
        </p:nvGraphicFramePr>
        <p:xfrm>
          <a:off x="1918510" y="3409280"/>
          <a:ext cx="917398" cy="2703086"/>
        </p:xfrm>
        <a:graphic>
          <a:graphicData uri="http://schemas.openxmlformats.org/presentationml/2006/ole">
            <mc:AlternateContent xmlns:mc="http://schemas.openxmlformats.org/markup-compatibility/2006">
              <mc:Choice xmlns:v="urn:schemas-microsoft-com:vml" Requires="v">
                <p:oleObj spid="_x0000_s42085" name="CorelDRAW" r:id="rId14" imgW="652827" imgH="1922314" progId="CorelDraw.Graphic.16">
                  <p:embed/>
                </p:oleObj>
              </mc:Choice>
              <mc:Fallback>
                <p:oleObj name="CorelDRAW" r:id="rId14" imgW="652827" imgH="1922314" progId="CorelDraw.Graphic.16">
                  <p:embed/>
                  <p:pic>
                    <p:nvPicPr>
                      <p:cNvPr id="0" name=""/>
                      <p:cNvPicPr/>
                      <p:nvPr/>
                    </p:nvPicPr>
                    <p:blipFill>
                      <a:blip r:embed="rId15"/>
                      <a:stretch>
                        <a:fillRect/>
                      </a:stretch>
                    </p:blipFill>
                    <p:spPr>
                      <a:xfrm>
                        <a:off x="1918510" y="3409280"/>
                        <a:ext cx="917398" cy="2703086"/>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730514607"/>
              </p:ext>
            </p:extLst>
          </p:nvPr>
        </p:nvGraphicFramePr>
        <p:xfrm>
          <a:off x="10565009" y="2676251"/>
          <a:ext cx="963601" cy="2762410"/>
        </p:xfrm>
        <a:graphic>
          <a:graphicData uri="http://schemas.openxmlformats.org/presentationml/2006/ole">
            <mc:AlternateContent xmlns:mc="http://schemas.openxmlformats.org/markup-compatibility/2006">
              <mc:Choice xmlns:v="urn:schemas-microsoft-com:vml" Requires="v">
                <p:oleObj spid="_x0000_s42086" name="CorelDRAW" r:id="rId16" imgW="2382099" imgH="6831793" progId="CorelDraw.Graphic.16">
                  <p:embed/>
                </p:oleObj>
              </mc:Choice>
              <mc:Fallback>
                <p:oleObj name="CorelDRAW" r:id="rId16" imgW="2382099" imgH="6831793" progId="CorelDraw.Graphic.16">
                  <p:embed/>
                  <p:pic>
                    <p:nvPicPr>
                      <p:cNvPr id="0" name=""/>
                      <p:cNvPicPr/>
                      <p:nvPr/>
                    </p:nvPicPr>
                    <p:blipFill>
                      <a:blip r:embed="rId17"/>
                      <a:stretch>
                        <a:fillRect/>
                      </a:stretch>
                    </p:blipFill>
                    <p:spPr>
                      <a:xfrm>
                        <a:off x="10565009" y="2676251"/>
                        <a:ext cx="963601" cy="276241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394102620"/>
              </p:ext>
            </p:extLst>
          </p:nvPr>
        </p:nvGraphicFramePr>
        <p:xfrm>
          <a:off x="8733627" y="3356795"/>
          <a:ext cx="1011677" cy="2755572"/>
        </p:xfrm>
        <a:graphic>
          <a:graphicData uri="http://schemas.openxmlformats.org/presentationml/2006/ole">
            <mc:AlternateContent xmlns:mc="http://schemas.openxmlformats.org/markup-compatibility/2006">
              <mc:Choice xmlns:v="urn:schemas-microsoft-com:vml" Requires="v">
                <p:oleObj spid="_x0000_s42087" name="CorelDRAW" r:id="rId18" imgW="2511833" imgH="6840843" progId="CorelDraw.Graphic.16">
                  <p:embed/>
                </p:oleObj>
              </mc:Choice>
              <mc:Fallback>
                <p:oleObj name="CorelDRAW" r:id="rId18" imgW="2511833" imgH="6840843" progId="CorelDraw.Graphic.16">
                  <p:embed/>
                  <p:pic>
                    <p:nvPicPr>
                      <p:cNvPr id="0" name=""/>
                      <p:cNvPicPr/>
                      <p:nvPr/>
                    </p:nvPicPr>
                    <p:blipFill>
                      <a:blip r:embed="rId19"/>
                      <a:stretch>
                        <a:fillRect/>
                      </a:stretch>
                    </p:blipFill>
                    <p:spPr>
                      <a:xfrm>
                        <a:off x="8733627" y="3356795"/>
                        <a:ext cx="1011677" cy="2755572"/>
                      </a:xfrm>
                      <a:prstGeom prst="rect">
                        <a:avLst/>
                      </a:prstGeom>
                    </p:spPr>
                  </p:pic>
                </p:oleObj>
              </mc:Fallback>
            </mc:AlternateContent>
          </a:graphicData>
        </a:graphic>
      </p:graphicFrame>
    </p:spTree>
    <p:extLst>
      <p:ext uri="{BB962C8B-B14F-4D97-AF65-F5344CB8AC3E}">
        <p14:creationId xmlns:p14="http://schemas.microsoft.com/office/powerpoint/2010/main" val="3341506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30631" y="134643"/>
            <a:ext cx="8937615" cy="769441"/>
          </a:xfrm>
          <a:prstGeom prst="rect">
            <a:avLst/>
          </a:prstGeom>
          <a:noFill/>
        </p:spPr>
        <p:txBody>
          <a:bodyPr wrap="square" rtlCol="0">
            <a:spAutoFit/>
          </a:bodyPr>
          <a:lstStyle/>
          <a:p>
            <a:r>
              <a:rPr lang="en-US" sz="4400" b="1" dirty="0">
                <a:solidFill>
                  <a:srgbClr val="0060A8"/>
                </a:solidFill>
                <a:latin typeface="+mj-lt"/>
                <a:cs typeface="Arial Bold"/>
              </a:rPr>
              <a:t>Closing message from our hosts…</a:t>
            </a:r>
          </a:p>
        </p:txBody>
      </p:sp>
      <p:pic>
        <p:nvPicPr>
          <p:cNvPr id="2" name="Picture 1"/>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0" y="2900464"/>
            <a:ext cx="12192000" cy="3118042"/>
          </a:xfrm>
          <a:prstGeom prst="rect">
            <a:avLst/>
          </a:prstGeom>
        </p:spPr>
      </p:pic>
      <p:pic>
        <p:nvPicPr>
          <p:cNvPr id="9" name="Picture 8" descr="THT logo.jpg"/>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8911055" y="118380"/>
            <a:ext cx="3280945" cy="2782084"/>
          </a:xfrm>
          <a:prstGeom prst="rect">
            <a:avLst/>
          </a:prstGeom>
        </p:spPr>
      </p:pic>
      <p:sp>
        <p:nvSpPr>
          <p:cNvPr id="15" name="TextBox 14"/>
          <p:cNvSpPr txBox="1"/>
          <p:nvPr/>
        </p:nvSpPr>
        <p:spPr>
          <a:xfrm>
            <a:off x="20646" y="6286144"/>
            <a:ext cx="4828886" cy="369332"/>
          </a:xfrm>
          <a:prstGeom prst="rect">
            <a:avLst/>
          </a:prstGeom>
          <a:noFill/>
        </p:spPr>
        <p:txBody>
          <a:bodyPr wrap="none" rtlCol="0">
            <a:spAutoFit/>
          </a:bodyPr>
          <a:lstStyle/>
          <a:p>
            <a:r>
              <a:rPr lang="en-GB" dirty="0">
                <a:solidFill>
                  <a:srgbClr val="0090C3"/>
                </a:solidFill>
              </a:rPr>
              <a:t>www.towerhamletstogether.com   #TH2GETHER</a:t>
            </a:r>
          </a:p>
        </p:txBody>
      </p:sp>
      <p:sp>
        <p:nvSpPr>
          <p:cNvPr id="17" name="Rectangle 16"/>
          <p:cNvSpPr/>
          <p:nvPr/>
        </p:nvSpPr>
        <p:spPr>
          <a:xfrm>
            <a:off x="0" y="6018506"/>
            <a:ext cx="12192000" cy="45719"/>
          </a:xfrm>
          <a:prstGeom prst="rect">
            <a:avLst/>
          </a:prstGeom>
          <a:solidFill>
            <a:srgbClr val="0060A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Content Placeholder 2">
            <a:extLst>
              <a:ext uri="{FF2B5EF4-FFF2-40B4-BE49-F238E27FC236}">
                <a16:creationId xmlns:a16="http://schemas.microsoft.com/office/drawing/2014/main" id="{16ACE5EF-D4C9-4105-9C01-88C471634265}"/>
              </a:ext>
            </a:extLst>
          </p:cNvPr>
          <p:cNvSpPr txBox="1">
            <a:spLocks/>
          </p:cNvSpPr>
          <p:nvPr/>
        </p:nvSpPr>
        <p:spPr>
          <a:xfrm>
            <a:off x="2951735" y="1021511"/>
            <a:ext cx="5852885" cy="2782084"/>
          </a:xfrm>
          <a:prstGeom prst="rect">
            <a:avLst/>
          </a:prstGeom>
        </p:spPr>
        <p:txBody>
          <a:bodyPr vert="horz" lIns="91440" tIns="45720" rIns="91440" bIns="4572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9pPr>
          </a:lstStyle>
          <a:p>
            <a:r>
              <a:rPr lang="en-GB" altLang="en-US" b="1" i="1" dirty="0">
                <a:solidFill>
                  <a:srgbClr val="575756"/>
                </a:solidFill>
                <a:latin typeface="Arial" charset="0"/>
                <a:cs typeface="Arial" charset="0"/>
              </a:rPr>
              <a:t>WELLBEING</a:t>
            </a:r>
            <a:endParaRPr lang="en-GB" altLang="en-US" sz="1600" b="1" i="1" dirty="0">
              <a:solidFill>
                <a:srgbClr val="575756"/>
              </a:solidFill>
              <a:latin typeface="Arial" charset="0"/>
              <a:cs typeface="Arial" charset="0"/>
            </a:endParaRPr>
          </a:p>
          <a:p>
            <a:r>
              <a:rPr lang="en-GB" altLang="en-US" i="1" dirty="0">
                <a:solidFill>
                  <a:srgbClr val="575756"/>
                </a:solidFill>
                <a:latin typeface="Arial" charset="0"/>
                <a:cs typeface="Arial" charset="0"/>
                <a:hlinkClick r:id="rId7"/>
              </a:rPr>
              <a:t>https://keepingwellnel.nhs.uk/</a:t>
            </a:r>
            <a:endParaRPr lang="en-GB" altLang="en-US" i="1" dirty="0">
              <a:solidFill>
                <a:srgbClr val="575756"/>
              </a:solidFill>
              <a:latin typeface="Arial" charset="0"/>
              <a:cs typeface="Arial" charset="0"/>
            </a:endParaRPr>
          </a:p>
          <a:p>
            <a:endParaRPr lang="en-GB" altLang="en-US" i="1" dirty="0">
              <a:solidFill>
                <a:srgbClr val="575756"/>
              </a:solidFill>
              <a:latin typeface="Arial" charset="0"/>
              <a:cs typeface="Arial" charset="0"/>
            </a:endParaRPr>
          </a:p>
          <a:p>
            <a:r>
              <a:rPr lang="en-GB" altLang="en-US" b="1" i="1" dirty="0">
                <a:solidFill>
                  <a:srgbClr val="575756"/>
                </a:solidFill>
                <a:latin typeface="Arial" charset="0"/>
                <a:cs typeface="Arial" charset="0"/>
              </a:rPr>
              <a:t>Let’s celebrate!</a:t>
            </a:r>
            <a:endParaRPr lang="en-GB" altLang="en-US" sz="2400" b="1" i="1" dirty="0">
              <a:solidFill>
                <a:srgbClr val="575756"/>
              </a:solidFill>
              <a:latin typeface="Arial" charset="0"/>
              <a:cs typeface="Arial" charset="0"/>
            </a:endParaRPr>
          </a:p>
          <a:p>
            <a:endParaRPr lang="en-US" dirty="0">
              <a:solidFill>
                <a:srgbClr val="575756"/>
              </a:solidFill>
            </a:endParaRPr>
          </a:p>
        </p:txBody>
      </p:sp>
      <p:pic>
        <p:nvPicPr>
          <p:cNvPr id="10" name="Kool-And-The-Gang-Celebration">
            <a:hlinkClick r:id="" action="ppaction://media"/>
            <a:extLst>
              <a:ext uri="{FF2B5EF4-FFF2-40B4-BE49-F238E27FC236}">
                <a16:creationId xmlns:a16="http://schemas.microsoft.com/office/drawing/2014/main" id="{22F80D08-9254-4202-AA56-A1F4630B355C}"/>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214617" y="5597717"/>
            <a:ext cx="466507" cy="466507"/>
          </a:xfrm>
          <a:prstGeom prst="rect">
            <a:avLst/>
          </a:prstGeom>
        </p:spPr>
      </p:pic>
      <p:pic>
        <p:nvPicPr>
          <p:cNvPr id="11" name="Picture 10">
            <a:extLst>
              <a:ext uri="{FF2B5EF4-FFF2-40B4-BE49-F238E27FC236}">
                <a16:creationId xmlns:a16="http://schemas.microsoft.com/office/drawing/2014/main" id="{21F32F32-6BBC-4EC4-9740-3139CAC36053}"/>
              </a:ext>
            </a:extLst>
          </p:cNvPr>
          <p:cNvPicPr/>
          <p:nvPr/>
        </p:nvPicPr>
        <p:blipFill rotWithShape="1">
          <a:blip r:embed="rId9">
            <a:extLst>
              <a:ext uri="{28A0092B-C50C-407E-A947-70E740481C1C}">
                <a14:useLocalDpi xmlns:a14="http://schemas.microsoft.com/office/drawing/2010/main" val="0"/>
              </a:ext>
            </a:extLst>
          </a:blip>
          <a:srcRect t="16107" b="16443"/>
          <a:stretch/>
        </p:blipFill>
        <p:spPr bwMode="auto">
          <a:xfrm>
            <a:off x="5088619" y="6212086"/>
            <a:ext cx="5579882" cy="571557"/>
          </a:xfrm>
          <a:prstGeom prst="rect">
            <a:avLst/>
          </a:prstGeom>
          <a:noFill/>
          <a:ln>
            <a:noFill/>
          </a:ln>
          <a:extLst>
            <a:ext uri="{53640926-AAD7-44D8-BBD7-CCE9431645EC}">
              <a14:shadowObscured xmlns:a14="http://schemas.microsoft.com/office/drawing/2010/main"/>
            </a:ext>
          </a:extLst>
        </p:spPr>
      </p:pic>
      <p:pic>
        <p:nvPicPr>
          <p:cNvPr id="12" name="Picture 11">
            <a:extLst>
              <a:ext uri="{FF2B5EF4-FFF2-40B4-BE49-F238E27FC236}">
                <a16:creationId xmlns:a16="http://schemas.microsoft.com/office/drawing/2014/main" id="{FCFEE61F-513B-4E8F-95B6-D4B20BCA3C90}"/>
              </a:ext>
            </a:extLst>
          </p:cNvPr>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593853" y="6299885"/>
            <a:ext cx="1458603" cy="364389"/>
          </a:xfrm>
          <a:prstGeom prst="rect">
            <a:avLst/>
          </a:prstGeom>
          <a:noFill/>
          <a:ln>
            <a:noFill/>
          </a:ln>
        </p:spPr>
      </p:pic>
    </p:spTree>
    <p:extLst>
      <p:ext uri="{BB962C8B-B14F-4D97-AF65-F5344CB8AC3E}">
        <p14:creationId xmlns:p14="http://schemas.microsoft.com/office/powerpoint/2010/main" val="3043477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19">
                                            <p:txEl>
                                              <p:pRg st="3" end="3"/>
                                            </p:txEl>
                                          </p:spTgt>
                                        </p:tgtEl>
                                        <p:attrNameLst>
                                          <p:attrName>style.visibility</p:attrName>
                                        </p:attrNameLst>
                                      </p:cBhvr>
                                      <p:to>
                                        <p:strVal val="visible"/>
                                      </p:to>
                                    </p:set>
                                    <p:anim calcmode="lin" valueType="num">
                                      <p:cBhvr additive="base">
                                        <p:cTn id="13" dur="5000" fill="hold"/>
                                        <p:tgtEl>
                                          <p:spTgt spid="19">
                                            <p:txEl>
                                              <p:pRg st="3" end="3"/>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1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10"/>
                    </p:tgtEl>
                  </p:cond>
                </p:stCondLst>
                <p:endSync evt="end" delay="0">
                  <p:rtn val="all"/>
                </p:endSync>
                <p:childTnLst>
                  <p:par>
                    <p:cTn id="16" fill="hold">
                      <p:stCondLst>
                        <p:cond delay="0"/>
                      </p:stCondLst>
                      <p:childTnLst>
                        <p:par>
                          <p:cTn id="17" fill="hold">
                            <p:stCondLst>
                              <p:cond delay="0"/>
                            </p:stCondLst>
                            <p:childTnLst>
                              <p:par>
                                <p:cTn id="18" presetID="1" presetClass="mediacall" presetSubtype="0" fill="hold" nodeType="clickEffect">
                                  <p:stCondLst>
                                    <p:cond delay="0"/>
                                  </p:stCondLst>
                                  <p:childTnLst>
                                    <p:cmd type="call" cmd="playFrom(0.0)">
                                      <p:cBhvr>
                                        <p:cTn id="19" dur="223425" fill="hold"/>
                                        <p:tgtEl>
                                          <p:spTgt spid="10"/>
                                        </p:tgtEl>
                                      </p:cBhvr>
                                    </p:cmd>
                                  </p:childTnLst>
                                </p:cTn>
                              </p:par>
                            </p:childTnLst>
                          </p:cTn>
                        </p:par>
                      </p:childTnLst>
                    </p:cTn>
                  </p:par>
                </p:childTnLst>
              </p:cTn>
              <p:nextCondLst>
                <p:cond evt="onClick" delay="0">
                  <p:tgtEl>
                    <p:spTgt spid="10"/>
                  </p:tgtEl>
                </p:cond>
              </p:nextCondLst>
            </p:seq>
            <p:audio>
              <p:cMediaNode vol="13636">
                <p:cTn id="20" fill="hold" display="0">
                  <p:stCondLst>
                    <p:cond delay="indefinite"/>
                  </p:stCondLst>
                  <p:endCondLst>
                    <p:cond evt="onStopAudio" delay="0">
                      <p:tgtEl>
                        <p:sldTgt/>
                      </p:tgtEl>
                    </p:cond>
                  </p:endCondLst>
                </p:cTn>
                <p:tgtEl>
                  <p:spTgt spid="10"/>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8676188" y="4323667"/>
            <a:ext cx="3495145" cy="2575439"/>
            <a:chOff x="8676188" y="4323667"/>
            <a:chExt cx="3495145" cy="2575439"/>
          </a:xfrm>
        </p:grpSpPr>
        <p:pic>
          <p:nvPicPr>
            <p:cNvPr id="9" name="Picture 8" descr="Assets_THT-18.jpg"/>
            <p:cNvPicPr>
              <a:picLocks noChangeAspect="1"/>
            </p:cNvPicPr>
            <p:nvPr/>
          </p:nvPicPr>
          <p:blipFill rotWithShape="1">
            <a:blip r:embed="rId3" cstate="screen">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a:ext>
              </a:extLst>
            </a:blip>
            <a:srcRect t="46186" b="27119"/>
            <a:stretch/>
          </p:blipFill>
          <p:spPr>
            <a:xfrm>
              <a:off x="8957796" y="5985718"/>
              <a:ext cx="2438959" cy="913388"/>
            </a:xfrm>
            <a:prstGeom prst="rect">
              <a:avLst/>
            </a:prstGeom>
          </p:spPr>
        </p:pic>
        <p:pic>
          <p:nvPicPr>
            <p:cNvPr id="10" name="Picture 9" descr="Consultant.png"/>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676188" y="4323667"/>
              <a:ext cx="1859855" cy="2534333"/>
            </a:xfrm>
            <a:prstGeom prst="rect">
              <a:avLst/>
            </a:prstGeom>
          </p:spPr>
        </p:pic>
        <p:pic>
          <p:nvPicPr>
            <p:cNvPr id="11" name="Picture 10" descr="Assets_THT-18.jpg"/>
            <p:cNvPicPr>
              <a:picLocks noChangeAspect="1"/>
            </p:cNvPicPr>
            <p:nvPr/>
          </p:nvPicPr>
          <p:blipFill rotWithShape="1">
            <a:blip r:embed="rId6" cstate="screen">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rcRect t="51675" r="13151" b="31881"/>
            <a:stretch/>
          </p:blipFill>
          <p:spPr>
            <a:xfrm>
              <a:off x="10345738" y="6262255"/>
              <a:ext cx="1825595" cy="484909"/>
            </a:xfrm>
            <a:prstGeom prst="rect">
              <a:avLst/>
            </a:prstGeom>
          </p:spPr>
        </p:pic>
        <p:pic>
          <p:nvPicPr>
            <p:cNvPr id="12" name="Picture 11" descr="Carer (Social Care).png"/>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9678206" y="4556860"/>
              <a:ext cx="1675482" cy="2190304"/>
            </a:xfrm>
            <a:prstGeom prst="rect">
              <a:avLst/>
            </a:prstGeom>
          </p:spPr>
        </p:pic>
      </p:grpSp>
      <p:sp>
        <p:nvSpPr>
          <p:cNvPr id="13" name="TextBox 12"/>
          <p:cNvSpPr txBox="1"/>
          <p:nvPr/>
        </p:nvSpPr>
        <p:spPr>
          <a:xfrm>
            <a:off x="261847" y="371917"/>
            <a:ext cx="10651576" cy="1446550"/>
          </a:xfrm>
          <a:prstGeom prst="rect">
            <a:avLst/>
          </a:prstGeom>
          <a:noFill/>
        </p:spPr>
        <p:txBody>
          <a:bodyPr wrap="square" rtlCol="0">
            <a:spAutoFit/>
          </a:bodyPr>
          <a:lstStyle/>
          <a:p>
            <a:r>
              <a:rPr lang="en-US" sz="4400" b="1" dirty="0">
                <a:solidFill>
                  <a:srgbClr val="0060A8"/>
                </a:solidFill>
                <a:latin typeface="+mj-lt"/>
                <a:cs typeface="Arial Bold"/>
              </a:rPr>
              <a:t>Introduction from Amy Gibbs </a:t>
            </a:r>
          </a:p>
          <a:p>
            <a:r>
              <a:rPr lang="en-US" sz="4400" b="1" dirty="0">
                <a:solidFill>
                  <a:srgbClr val="0060A8"/>
                </a:solidFill>
                <a:latin typeface="+mj-lt"/>
                <a:cs typeface="Arial Bold"/>
              </a:rPr>
              <a:t>Tower Hamlets Together Independent Chair</a:t>
            </a:r>
            <a:endParaRPr lang="en-US" sz="3800" b="1" dirty="0">
              <a:solidFill>
                <a:srgbClr val="0060A8"/>
              </a:solidFill>
              <a:latin typeface="+mj-lt"/>
              <a:cs typeface="Arial Bold"/>
            </a:endParaRPr>
          </a:p>
        </p:txBody>
      </p:sp>
      <p:pic>
        <p:nvPicPr>
          <p:cNvPr id="6" name="Content Placeholder 5">
            <a:extLst>
              <a:ext uri="{FF2B5EF4-FFF2-40B4-BE49-F238E27FC236}">
                <a16:creationId xmlns:a16="http://schemas.microsoft.com/office/drawing/2014/main" id="{F5C6C192-E676-4446-BC48-CD72F54D02A9}"/>
              </a:ext>
            </a:extLst>
          </p:cNvPr>
          <p:cNvPicPr>
            <a:picLocks noGrp="1" noChangeAspect="1"/>
          </p:cNvPicPr>
          <p:nvPr>
            <p:ph idx="1"/>
          </p:nvPr>
        </p:nvPicPr>
        <p:blipFill>
          <a:blip r:embed="rId9">
            <a:extLst>
              <a:ext uri="{28A0092B-C50C-407E-A947-70E740481C1C}">
                <a14:useLocalDpi xmlns:a14="http://schemas.microsoft.com/office/drawing/2010/main" val="0"/>
              </a:ext>
            </a:extLst>
          </a:blip>
          <a:stretch>
            <a:fillRect/>
          </a:stretch>
        </p:blipFill>
        <p:spPr>
          <a:xfrm>
            <a:off x="5190196" y="1910238"/>
            <a:ext cx="4031738" cy="4836926"/>
          </a:xfrm>
        </p:spPr>
      </p:pic>
    </p:spTree>
    <p:extLst>
      <p:ext uri="{BB962C8B-B14F-4D97-AF65-F5344CB8AC3E}">
        <p14:creationId xmlns:p14="http://schemas.microsoft.com/office/powerpoint/2010/main" val="1348525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8173078" y="3131127"/>
            <a:ext cx="3714121" cy="3614036"/>
            <a:chOff x="7754226" y="2723561"/>
            <a:chExt cx="4132974" cy="4021602"/>
          </a:xfrm>
        </p:grpSpPr>
        <p:pic>
          <p:nvPicPr>
            <p:cNvPr id="7" name="Picture 6" descr="Tree 1.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754226" y="3393865"/>
              <a:ext cx="3348395" cy="3351298"/>
            </a:xfrm>
            <a:prstGeom prst="rect">
              <a:avLst/>
            </a:prstGeom>
          </p:spPr>
        </p:pic>
        <p:pic>
          <p:nvPicPr>
            <p:cNvPr id="6" name="Picture 5" descr="Assets_THT-13.jpg"/>
            <p:cNvPicPr>
              <a:picLocks noChangeAspect="1"/>
            </p:cNvPicPr>
            <p:nvPr/>
          </p:nvPicPr>
          <p:blipFill rotWithShape="1">
            <a:blip r:embed="rId4" cstate="screen">
              <a:extLst>
                <a:ext uri="{BEBA8EAE-BF5A-486C-A8C5-ECC9F3942E4B}">
                  <a14:imgProps xmlns:a14="http://schemas.microsoft.com/office/drawing/2010/main">
                    <a14:imgLayer r:embed="rId5">
                      <a14:imgEffect>
                        <a14:backgroundRemoval t="39536" b="62581" l="19670" r="77072"/>
                      </a14:imgEffect>
                    </a14:imgLayer>
                  </a14:imgProps>
                </a:ext>
                <a:ext uri="{28A0092B-C50C-407E-A947-70E740481C1C}">
                  <a14:useLocalDpi xmlns:a14="http://schemas.microsoft.com/office/drawing/2010/main"/>
                </a:ext>
              </a:extLst>
            </a:blip>
            <a:srcRect l="16127" t="36682" r="16127" b="34527"/>
            <a:stretch/>
          </p:blipFill>
          <p:spPr>
            <a:xfrm flipH="1">
              <a:off x="10120802" y="3042758"/>
              <a:ext cx="1459948" cy="870431"/>
            </a:xfrm>
            <a:prstGeom prst="rect">
              <a:avLst/>
            </a:prstGeom>
          </p:spPr>
        </p:pic>
        <p:pic>
          <p:nvPicPr>
            <p:cNvPr id="8" name="Picture 7" descr="Tree 2.png"/>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8439914" y="2723561"/>
              <a:ext cx="3447286" cy="4021602"/>
            </a:xfrm>
            <a:prstGeom prst="rect">
              <a:avLst/>
            </a:prstGeom>
          </p:spPr>
        </p:pic>
        <p:pic>
          <p:nvPicPr>
            <p:cNvPr id="10" name="Picture 9" descr="Assets_THT-13.jpg"/>
            <p:cNvPicPr>
              <a:picLocks noChangeAspect="1"/>
            </p:cNvPicPr>
            <p:nvPr/>
          </p:nvPicPr>
          <p:blipFill rotWithShape="1">
            <a:blip r:embed="rId7" cstate="screen">
              <a:extLst>
                <a:ext uri="{BEBA8EAE-BF5A-486C-A8C5-ECC9F3942E4B}">
                  <a14:imgProps xmlns:a14="http://schemas.microsoft.com/office/drawing/2010/main">
                    <a14:imgLayer r:embed="rId8">
                      <a14:imgEffect>
                        <a14:backgroundRemoval t="39536" b="62581" l="19670" r="77072"/>
                      </a14:imgEffect>
                    </a14:imgLayer>
                  </a14:imgProps>
                </a:ext>
                <a:ext uri="{28A0092B-C50C-407E-A947-70E740481C1C}">
                  <a14:useLocalDpi xmlns:a14="http://schemas.microsoft.com/office/drawing/2010/main"/>
                </a:ext>
              </a:extLst>
            </a:blip>
            <a:srcRect l="16127" t="36682" r="16127" b="34527"/>
            <a:stretch/>
          </p:blipFill>
          <p:spPr>
            <a:xfrm>
              <a:off x="8546456" y="3259143"/>
              <a:ext cx="944225" cy="639693"/>
            </a:xfrm>
            <a:prstGeom prst="rect">
              <a:avLst/>
            </a:prstGeom>
          </p:spPr>
        </p:pic>
      </p:grpSp>
      <p:sp>
        <p:nvSpPr>
          <p:cNvPr id="12" name="TextBox 11"/>
          <p:cNvSpPr txBox="1"/>
          <p:nvPr/>
        </p:nvSpPr>
        <p:spPr>
          <a:xfrm>
            <a:off x="2410899" y="264478"/>
            <a:ext cx="7370202" cy="1446550"/>
          </a:xfrm>
          <a:prstGeom prst="rect">
            <a:avLst/>
          </a:prstGeom>
          <a:noFill/>
        </p:spPr>
        <p:txBody>
          <a:bodyPr wrap="square" rtlCol="0">
            <a:spAutoFit/>
          </a:bodyPr>
          <a:lstStyle/>
          <a:p>
            <a:pPr algn="ctr"/>
            <a:r>
              <a:rPr lang="en-US" sz="4400" b="1" dirty="0">
                <a:solidFill>
                  <a:srgbClr val="0060A8"/>
                </a:solidFill>
                <a:latin typeface="+mj-lt"/>
                <a:cs typeface="Arial Bold" panose="020B0704020202020204" pitchFamily="34" charset="0"/>
              </a:rPr>
              <a:t>Tower Hamlets Together </a:t>
            </a:r>
          </a:p>
          <a:p>
            <a:pPr algn="ctr"/>
            <a:r>
              <a:rPr lang="en-US" sz="4400" b="1" dirty="0">
                <a:solidFill>
                  <a:srgbClr val="0060A8"/>
                </a:solidFill>
                <a:latin typeface="+mj-lt"/>
                <a:cs typeface="Arial Bold" panose="020B0704020202020204" pitchFamily="34" charset="0"/>
              </a:rPr>
              <a:t>QUIZ </a:t>
            </a:r>
          </a:p>
        </p:txBody>
      </p:sp>
      <p:sp>
        <p:nvSpPr>
          <p:cNvPr id="4" name="Rectangle 3">
            <a:extLst>
              <a:ext uri="{FF2B5EF4-FFF2-40B4-BE49-F238E27FC236}">
                <a16:creationId xmlns:a16="http://schemas.microsoft.com/office/drawing/2014/main" id="{669DCE52-0E0F-4E6C-9F58-B3FE9B3E1556}"/>
              </a:ext>
            </a:extLst>
          </p:cNvPr>
          <p:cNvSpPr/>
          <p:nvPr/>
        </p:nvSpPr>
        <p:spPr>
          <a:xfrm>
            <a:off x="4188543" y="5915547"/>
            <a:ext cx="5489062" cy="584775"/>
          </a:xfrm>
          <a:prstGeom prst="rect">
            <a:avLst/>
          </a:prstGeom>
        </p:spPr>
        <p:txBody>
          <a:bodyPr wrap="square">
            <a:spAutoFit/>
          </a:bodyPr>
          <a:lstStyle/>
          <a:p>
            <a:r>
              <a:rPr lang="en-GB" sz="3200" b="1" dirty="0">
                <a:solidFill>
                  <a:srgbClr val="0060A8"/>
                </a:solidFill>
                <a:latin typeface="+mj-lt"/>
              </a:rPr>
              <a:t>https://www.towerhamlets.is/</a:t>
            </a:r>
          </a:p>
        </p:txBody>
      </p:sp>
      <p:sp>
        <p:nvSpPr>
          <p:cNvPr id="14" name="TextBox 13">
            <a:extLst>
              <a:ext uri="{FF2B5EF4-FFF2-40B4-BE49-F238E27FC236}">
                <a16:creationId xmlns:a16="http://schemas.microsoft.com/office/drawing/2014/main" id="{2BF11A74-EA1F-450B-94AD-3101B732AD04}"/>
              </a:ext>
            </a:extLst>
          </p:cNvPr>
          <p:cNvSpPr txBox="1"/>
          <p:nvPr/>
        </p:nvSpPr>
        <p:spPr>
          <a:xfrm>
            <a:off x="91205" y="4621505"/>
            <a:ext cx="2705584" cy="2123658"/>
          </a:xfrm>
          <a:prstGeom prst="rect">
            <a:avLst/>
          </a:prstGeom>
          <a:noFill/>
        </p:spPr>
        <p:txBody>
          <a:bodyPr wrap="square" rtlCol="0">
            <a:spAutoFit/>
          </a:bodyPr>
          <a:lstStyle/>
          <a:p>
            <a:r>
              <a:rPr lang="en-GB" sz="4400" dirty="0"/>
              <a:t>Join at</a:t>
            </a:r>
          </a:p>
          <a:p>
            <a:r>
              <a:rPr lang="en-GB" sz="4400" b="1" dirty="0"/>
              <a:t>slido.com</a:t>
            </a:r>
            <a:endParaRPr lang="en-GB" sz="4400" dirty="0"/>
          </a:p>
          <a:p>
            <a:r>
              <a:rPr lang="en-GB" sz="4400" b="1" dirty="0"/>
              <a:t>#1755192</a:t>
            </a:r>
          </a:p>
        </p:txBody>
      </p:sp>
      <p:sp>
        <p:nvSpPr>
          <p:cNvPr id="13" name="Rectangle 12">
            <a:extLst>
              <a:ext uri="{FF2B5EF4-FFF2-40B4-BE49-F238E27FC236}">
                <a16:creationId xmlns:a16="http://schemas.microsoft.com/office/drawing/2014/main" id="{A5093A1A-919C-4177-8E60-16DE1328CEE7}"/>
              </a:ext>
            </a:extLst>
          </p:cNvPr>
          <p:cNvSpPr/>
          <p:nvPr/>
        </p:nvSpPr>
        <p:spPr>
          <a:xfrm>
            <a:off x="91205" y="1720145"/>
            <a:ext cx="4563557" cy="523220"/>
          </a:xfrm>
          <a:prstGeom prst="rect">
            <a:avLst/>
          </a:prstGeom>
        </p:spPr>
        <p:txBody>
          <a:bodyPr wrap="none">
            <a:spAutoFit/>
          </a:bodyPr>
          <a:lstStyle/>
          <a:p>
            <a:pPr>
              <a:spcAft>
                <a:spcPts val="0"/>
              </a:spcAft>
            </a:pPr>
            <a:r>
              <a:rPr lang="en-GB" sz="2800" b="1" dirty="0">
                <a:latin typeface="Arial" panose="020B0604020202020204" pitchFamily="34" charset="0"/>
                <a:ea typeface="Calibri" panose="020F0502020204030204" pitchFamily="34" charset="0"/>
                <a:cs typeface="Arial" panose="020B0604020202020204" pitchFamily="34" charset="0"/>
              </a:rPr>
              <a:t>Scan the QR code below..</a:t>
            </a:r>
            <a:endParaRPr lang="en-GB" sz="2800" b="1" dirty="0">
              <a:effectLst/>
              <a:latin typeface="Arial" panose="020B0604020202020204" pitchFamily="34" charset="0"/>
              <a:ea typeface="Calibri" panose="020F050202020403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FA47EA75-4EAC-4FF8-86BF-0BAC6BDE929B}"/>
              </a:ext>
            </a:extLst>
          </p:cNvPr>
          <p:cNvPicPr>
            <a:picLocks noChangeAspect="1"/>
          </p:cNvPicPr>
          <p:nvPr/>
        </p:nvPicPr>
        <p:blipFill>
          <a:blip r:embed="rId9"/>
          <a:stretch>
            <a:fillRect/>
          </a:stretch>
        </p:blipFill>
        <p:spPr>
          <a:xfrm>
            <a:off x="91205" y="2416752"/>
            <a:ext cx="1428750" cy="1428750"/>
          </a:xfrm>
          <a:prstGeom prst="rect">
            <a:avLst/>
          </a:prstGeom>
        </p:spPr>
      </p:pic>
      <p:sp>
        <p:nvSpPr>
          <p:cNvPr id="16" name="TextBox 15">
            <a:extLst>
              <a:ext uri="{FF2B5EF4-FFF2-40B4-BE49-F238E27FC236}">
                <a16:creationId xmlns:a16="http://schemas.microsoft.com/office/drawing/2014/main" id="{D188246F-FC2C-4ED0-B0F1-8B6EA3BCF7FD}"/>
              </a:ext>
            </a:extLst>
          </p:cNvPr>
          <p:cNvSpPr txBox="1"/>
          <p:nvPr/>
        </p:nvSpPr>
        <p:spPr>
          <a:xfrm>
            <a:off x="91205" y="3966097"/>
            <a:ext cx="1523747" cy="523220"/>
          </a:xfrm>
          <a:prstGeom prst="rect">
            <a:avLst/>
          </a:prstGeom>
          <a:noFill/>
        </p:spPr>
        <p:txBody>
          <a:bodyPr wrap="square" rtlCol="0">
            <a:spAutoFit/>
          </a:bodyPr>
          <a:lstStyle/>
          <a:p>
            <a:r>
              <a:rPr lang="en-GB" sz="2800" b="1" dirty="0">
                <a:latin typeface="Arial" panose="020B0604020202020204" pitchFamily="34" charset="0"/>
                <a:cs typeface="Arial" panose="020B0604020202020204" pitchFamily="34" charset="0"/>
              </a:rPr>
              <a:t>Or</a:t>
            </a:r>
            <a:r>
              <a:rPr lang="en-GB" sz="2400" b="1"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512709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040413" y="2105561"/>
            <a:ext cx="9010943" cy="769441"/>
          </a:xfrm>
          <a:prstGeom prst="rect">
            <a:avLst/>
          </a:prstGeom>
          <a:noFill/>
        </p:spPr>
        <p:txBody>
          <a:bodyPr wrap="square" rtlCol="0">
            <a:spAutoFit/>
          </a:bodyPr>
          <a:lstStyle/>
          <a:p>
            <a:pPr algn="ctr"/>
            <a:r>
              <a:rPr lang="en-GB" sz="4400" b="1" dirty="0">
                <a:solidFill>
                  <a:srgbClr val="0070C0"/>
                </a:solidFill>
                <a:latin typeface="+mj-lt"/>
                <a:ea typeface="Calibri" panose="020F0502020204030204" pitchFamily="34" charset="0"/>
                <a:cs typeface="Arial Bold" panose="020B0704020202020204" pitchFamily="34" charset="0"/>
              </a:rPr>
              <a:t>THE MAIN EVENT</a:t>
            </a:r>
            <a:endParaRPr lang="en-US" sz="4400" b="1" dirty="0">
              <a:solidFill>
                <a:srgbClr val="0060A8"/>
              </a:solidFill>
              <a:latin typeface="+mj-lt"/>
              <a:cs typeface="Arial Bold" panose="020B0704020202020204" pitchFamily="34" charset="0"/>
            </a:endParaRPr>
          </a:p>
        </p:txBody>
      </p:sp>
      <p:grpSp>
        <p:nvGrpSpPr>
          <p:cNvPr id="27" name="Group 26"/>
          <p:cNvGrpSpPr/>
          <p:nvPr/>
        </p:nvGrpSpPr>
        <p:grpSpPr>
          <a:xfrm>
            <a:off x="9366872" y="286495"/>
            <a:ext cx="1576520" cy="821441"/>
            <a:chOff x="8627081" y="671626"/>
            <a:chExt cx="1576520" cy="821441"/>
          </a:xfrm>
        </p:grpSpPr>
        <p:pic>
          <p:nvPicPr>
            <p:cNvPr id="20" name="Picture 19" descr="Assets_THT-16.jpg"/>
            <p:cNvPicPr>
              <a:picLocks noChangeAspect="1"/>
            </p:cNvPicPr>
            <p:nvPr/>
          </p:nvPicPr>
          <p:blipFill rotWithShape="1">
            <a:blip r:embed="rId3" cstate="screen">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a:ext>
              </a:extLst>
            </a:blip>
            <a:srcRect l="19785" t="29350" r="10177" b="48987"/>
            <a:stretch/>
          </p:blipFill>
          <p:spPr>
            <a:xfrm>
              <a:off x="8627081" y="671626"/>
              <a:ext cx="1368968" cy="594016"/>
            </a:xfrm>
            <a:prstGeom prst="rect">
              <a:avLst/>
            </a:prstGeom>
          </p:spPr>
        </p:pic>
        <p:pic>
          <p:nvPicPr>
            <p:cNvPr id="22" name="Picture 21" descr="Assets_THT-17.jpg"/>
            <p:cNvPicPr>
              <a:picLocks noChangeAspect="1"/>
            </p:cNvPicPr>
            <p:nvPr/>
          </p:nvPicPr>
          <p:blipFill rotWithShape="1">
            <a:blip r:embed="rId5" cstate="screen">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a:ext>
              </a:extLst>
            </a:blip>
            <a:srcRect l="23725" t="32922" r="19413" b="45213"/>
            <a:stretch/>
          </p:blipFill>
          <p:spPr>
            <a:xfrm>
              <a:off x="8820889" y="747181"/>
              <a:ext cx="1382712" cy="745886"/>
            </a:xfrm>
            <a:prstGeom prst="rect">
              <a:avLst/>
            </a:prstGeom>
          </p:spPr>
        </p:pic>
      </p:grpSp>
      <p:pic>
        <p:nvPicPr>
          <p:cNvPr id="23" name="Picture 22" descr="Assets_THT-17.jpg"/>
          <p:cNvPicPr>
            <a:picLocks noChangeAspect="1"/>
          </p:cNvPicPr>
          <p:nvPr/>
        </p:nvPicPr>
        <p:blipFill rotWithShape="1">
          <a:blip r:embed="rId5" cstate="screen">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a:ext>
            </a:extLst>
          </a:blip>
          <a:srcRect l="23725" t="32922" r="19413" b="45213"/>
          <a:stretch/>
        </p:blipFill>
        <p:spPr>
          <a:xfrm>
            <a:off x="10359546" y="1117388"/>
            <a:ext cx="1382712" cy="745886"/>
          </a:xfrm>
          <a:prstGeom prst="rect">
            <a:avLst/>
          </a:prstGeom>
        </p:spPr>
      </p:pic>
      <p:sp>
        <p:nvSpPr>
          <p:cNvPr id="28" name="Rectangle 27"/>
          <p:cNvSpPr/>
          <p:nvPr/>
        </p:nvSpPr>
        <p:spPr>
          <a:xfrm>
            <a:off x="0" y="6730200"/>
            <a:ext cx="12192000" cy="120698"/>
          </a:xfrm>
          <a:prstGeom prst="rect">
            <a:avLst/>
          </a:prstGeom>
          <a:solidFill>
            <a:srgbClr val="0060A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0381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ssets_THT-13.jpg"/>
          <p:cNvPicPr>
            <a:picLocks noChangeAspect="1"/>
          </p:cNvPicPr>
          <p:nvPr/>
        </p:nvPicPr>
        <p:blipFill rotWithShape="1">
          <a:blip r:embed="rId3" cstate="screen">
            <a:extLst>
              <a:ext uri="{BEBA8EAE-BF5A-486C-A8C5-ECC9F3942E4B}">
                <a14:imgProps xmlns:a14="http://schemas.microsoft.com/office/drawing/2010/main">
                  <a14:imgLayer r:embed="rId4">
                    <a14:imgEffect>
                      <a14:backgroundRemoval t="39536" b="62581" l="19670" r="77072"/>
                    </a14:imgEffect>
                  </a14:imgLayer>
                </a14:imgProps>
              </a:ext>
              <a:ext uri="{28A0092B-C50C-407E-A947-70E740481C1C}">
                <a14:useLocalDpi xmlns:a14="http://schemas.microsoft.com/office/drawing/2010/main"/>
              </a:ext>
            </a:extLst>
          </a:blip>
          <a:srcRect l="16127" t="36682" r="16127" b="34527"/>
          <a:stretch/>
        </p:blipFill>
        <p:spPr>
          <a:xfrm flipH="1">
            <a:off x="744324" y="2081218"/>
            <a:ext cx="941522" cy="561342"/>
          </a:xfrm>
          <a:prstGeom prst="rect">
            <a:avLst/>
          </a:prstGeom>
        </p:spPr>
      </p:pic>
      <p:grpSp>
        <p:nvGrpSpPr>
          <p:cNvPr id="18" name="Group 17"/>
          <p:cNvGrpSpPr/>
          <p:nvPr/>
        </p:nvGrpSpPr>
        <p:grpSpPr>
          <a:xfrm>
            <a:off x="635909" y="4744304"/>
            <a:ext cx="2232157" cy="924361"/>
            <a:chOff x="764834" y="3085460"/>
            <a:chExt cx="2232157" cy="924361"/>
          </a:xfrm>
        </p:grpSpPr>
        <p:pic>
          <p:nvPicPr>
            <p:cNvPr id="9" name="Picture 8" descr="Assets_THT-16.jpg"/>
            <p:cNvPicPr>
              <a:picLocks noChangeAspect="1"/>
            </p:cNvPicPr>
            <p:nvPr/>
          </p:nvPicPr>
          <p:blipFill rotWithShape="1">
            <a:blip r:embed="rId5" cstate="screen">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a:ext>
              </a:extLst>
            </a:blip>
            <a:srcRect l="19785" t="29350" r="10177" b="48987"/>
            <a:stretch/>
          </p:blipFill>
          <p:spPr>
            <a:xfrm>
              <a:off x="764834" y="3085460"/>
              <a:ext cx="1473132" cy="639214"/>
            </a:xfrm>
            <a:prstGeom prst="rect">
              <a:avLst/>
            </a:prstGeom>
          </p:spPr>
        </p:pic>
        <p:pic>
          <p:nvPicPr>
            <p:cNvPr id="10" name="Picture 9" descr="Assets_THT-17.jpg"/>
            <p:cNvPicPr>
              <a:picLocks noChangeAspect="1"/>
            </p:cNvPicPr>
            <p:nvPr/>
          </p:nvPicPr>
          <p:blipFill rotWithShape="1">
            <a:blip r:embed="rId7" cstate="screen">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a:ext>
              </a:extLst>
            </a:blip>
            <a:srcRect l="23725" t="32922" r="19413" b="45213"/>
            <a:stretch/>
          </p:blipFill>
          <p:spPr>
            <a:xfrm>
              <a:off x="1350367" y="3124755"/>
              <a:ext cx="1646624" cy="885066"/>
            </a:xfrm>
            <a:prstGeom prst="rect">
              <a:avLst/>
            </a:prstGeom>
          </p:spPr>
        </p:pic>
      </p:grpSp>
      <p:grpSp>
        <p:nvGrpSpPr>
          <p:cNvPr id="19" name="Group 18"/>
          <p:cNvGrpSpPr/>
          <p:nvPr/>
        </p:nvGrpSpPr>
        <p:grpSpPr>
          <a:xfrm>
            <a:off x="376519" y="294429"/>
            <a:ext cx="3733644" cy="1810145"/>
            <a:chOff x="376519" y="250884"/>
            <a:chExt cx="3065926" cy="1095247"/>
          </a:xfrm>
        </p:grpSpPr>
        <p:pic>
          <p:nvPicPr>
            <p:cNvPr id="11" name="Picture 10" descr="Assets_THT-16.jpg"/>
            <p:cNvPicPr>
              <a:picLocks noChangeAspect="1"/>
            </p:cNvPicPr>
            <p:nvPr/>
          </p:nvPicPr>
          <p:blipFill rotWithShape="1">
            <a:blip r:embed="rId9" cstate="screen">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a:ext>
              </a:extLst>
            </a:blip>
            <a:srcRect l="19785" t="29350" r="10177" b="48987"/>
            <a:stretch/>
          </p:blipFill>
          <p:spPr>
            <a:xfrm flipH="1">
              <a:off x="962052" y="645236"/>
              <a:ext cx="1101188" cy="477822"/>
            </a:xfrm>
            <a:prstGeom prst="rect">
              <a:avLst/>
            </a:prstGeom>
          </p:spPr>
        </p:pic>
        <p:pic>
          <p:nvPicPr>
            <p:cNvPr id="12" name="Picture 11" descr="Assets_THT-17.jpg"/>
            <p:cNvPicPr>
              <a:picLocks noChangeAspect="1"/>
            </p:cNvPicPr>
            <p:nvPr/>
          </p:nvPicPr>
          <p:blipFill rotWithShape="1">
            <a:blip r:embed="rId11" cstate="screen">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a:ext>
              </a:extLst>
            </a:blip>
            <a:srcRect l="23725" t="32922" r="19413" b="45213"/>
            <a:stretch/>
          </p:blipFill>
          <p:spPr>
            <a:xfrm flipH="1">
              <a:off x="376519" y="684531"/>
              <a:ext cx="1230876" cy="661600"/>
            </a:xfrm>
            <a:prstGeom prst="rect">
              <a:avLst/>
            </a:prstGeom>
          </p:spPr>
        </p:pic>
        <p:pic>
          <p:nvPicPr>
            <p:cNvPr id="13" name="Picture 12" descr="Assets_THT-17.jpg"/>
            <p:cNvPicPr>
              <a:picLocks noChangeAspect="1"/>
            </p:cNvPicPr>
            <p:nvPr/>
          </p:nvPicPr>
          <p:blipFill rotWithShape="1">
            <a:blip r:embed="rId13" cstate="screen">
              <a:extLst>
                <a:ext uri="{BEBA8EAE-BF5A-486C-A8C5-ECC9F3942E4B}">
                  <a14:imgProps xmlns:a14="http://schemas.microsoft.com/office/drawing/2010/main">
                    <a14:imgLayer r:embed="rId14">
                      <a14:imgEffect>
                        <a14:backgroundRemoval t="10000" b="90000" l="10000" r="90000"/>
                      </a14:imgEffect>
                    </a14:imgLayer>
                  </a14:imgProps>
                </a:ext>
                <a:ext uri="{28A0092B-C50C-407E-A947-70E740481C1C}">
                  <a14:useLocalDpi xmlns:a14="http://schemas.microsoft.com/office/drawing/2010/main"/>
                </a:ext>
              </a:extLst>
            </a:blip>
            <a:srcRect l="23725" t="32922" r="19413" b="45213"/>
            <a:stretch/>
          </p:blipFill>
          <p:spPr>
            <a:xfrm>
              <a:off x="2589771" y="250884"/>
              <a:ext cx="852674" cy="458316"/>
            </a:xfrm>
            <a:prstGeom prst="rect">
              <a:avLst/>
            </a:prstGeom>
          </p:spPr>
        </p:pic>
      </p:grpSp>
      <p:pic>
        <p:nvPicPr>
          <p:cNvPr id="14" name="Picture 13" descr="Assets_THT-17.jpg"/>
          <p:cNvPicPr>
            <a:picLocks noChangeAspect="1"/>
          </p:cNvPicPr>
          <p:nvPr/>
        </p:nvPicPr>
        <p:blipFill rotWithShape="1">
          <a:blip r:embed="rId15" cstate="screen">
            <a:extLst>
              <a:ext uri="{BEBA8EAE-BF5A-486C-A8C5-ECC9F3942E4B}">
                <a14:imgProps xmlns:a14="http://schemas.microsoft.com/office/drawing/2010/main">
                  <a14:imgLayer r:embed="rId16">
                    <a14:imgEffect>
                      <a14:backgroundRemoval t="10000" b="90000" l="10000" r="90000"/>
                    </a14:imgEffect>
                  </a14:imgLayer>
                </a14:imgProps>
              </a:ext>
              <a:ext uri="{28A0092B-C50C-407E-A947-70E740481C1C}">
                <a14:useLocalDpi xmlns:a14="http://schemas.microsoft.com/office/drawing/2010/main"/>
              </a:ext>
            </a:extLst>
          </a:blip>
          <a:srcRect l="23725" t="32922" r="19413" b="45213"/>
          <a:stretch/>
        </p:blipFill>
        <p:spPr>
          <a:xfrm>
            <a:off x="6119393" y="554287"/>
            <a:ext cx="1537837" cy="826594"/>
          </a:xfrm>
          <a:prstGeom prst="rect">
            <a:avLst/>
          </a:prstGeom>
        </p:spPr>
      </p:pic>
      <p:grpSp>
        <p:nvGrpSpPr>
          <p:cNvPr id="3" name="Group 2"/>
          <p:cNvGrpSpPr/>
          <p:nvPr/>
        </p:nvGrpSpPr>
        <p:grpSpPr>
          <a:xfrm>
            <a:off x="9187229" y="4518625"/>
            <a:ext cx="2596885" cy="1150040"/>
            <a:chOff x="7136775" y="3218880"/>
            <a:chExt cx="1454196" cy="643996"/>
          </a:xfrm>
        </p:grpSpPr>
        <p:pic>
          <p:nvPicPr>
            <p:cNvPr id="15" name="Picture 14" descr="Assets_THT-16.jpg"/>
            <p:cNvPicPr>
              <a:picLocks noChangeAspect="1"/>
            </p:cNvPicPr>
            <p:nvPr/>
          </p:nvPicPr>
          <p:blipFill rotWithShape="1">
            <a:blip r:embed="rId17" cstate="screen">
              <a:extLst>
                <a:ext uri="{BEBA8EAE-BF5A-486C-A8C5-ECC9F3942E4B}">
                  <a14:imgProps xmlns:a14="http://schemas.microsoft.com/office/drawing/2010/main">
                    <a14:imgLayer r:embed="rId18">
                      <a14:imgEffect>
                        <a14:backgroundRemoval t="10000" b="90000" l="10000" r="90000"/>
                      </a14:imgEffect>
                    </a14:imgLayer>
                  </a14:imgProps>
                </a:ext>
                <a:ext uri="{28A0092B-C50C-407E-A947-70E740481C1C}">
                  <a14:useLocalDpi xmlns:a14="http://schemas.microsoft.com/office/drawing/2010/main"/>
                </a:ext>
              </a:extLst>
            </a:blip>
            <a:srcRect l="19785" t="29350" r="10177" b="48987"/>
            <a:stretch/>
          </p:blipFill>
          <p:spPr>
            <a:xfrm>
              <a:off x="7136775" y="3218880"/>
              <a:ext cx="1020515" cy="442817"/>
            </a:xfrm>
            <a:prstGeom prst="rect">
              <a:avLst/>
            </a:prstGeom>
          </p:spPr>
        </p:pic>
        <p:pic>
          <p:nvPicPr>
            <p:cNvPr id="16" name="Picture 15" descr="Assets_THT-17.jpg"/>
            <p:cNvPicPr>
              <a:picLocks noChangeAspect="1"/>
            </p:cNvPicPr>
            <p:nvPr/>
          </p:nvPicPr>
          <p:blipFill rotWithShape="1">
            <a:blip r:embed="rId19" cstate="screen">
              <a:extLst>
                <a:ext uri="{BEBA8EAE-BF5A-486C-A8C5-ECC9F3942E4B}">
                  <a14:imgProps xmlns:a14="http://schemas.microsoft.com/office/drawing/2010/main">
                    <a14:imgLayer r:embed="rId20">
                      <a14:imgEffect>
                        <a14:backgroundRemoval t="10000" b="90000" l="10000" r="90000"/>
                      </a14:imgEffect>
                    </a14:imgLayer>
                  </a14:imgProps>
                </a:ext>
                <a:ext uri="{28A0092B-C50C-407E-A947-70E740481C1C}">
                  <a14:useLocalDpi xmlns:a14="http://schemas.microsoft.com/office/drawing/2010/main"/>
                </a:ext>
              </a:extLst>
            </a:blip>
            <a:srcRect l="23725" t="32922" r="19413" b="45213"/>
            <a:stretch/>
          </p:blipFill>
          <p:spPr>
            <a:xfrm>
              <a:off x="7450269" y="3249745"/>
              <a:ext cx="1140702" cy="613131"/>
            </a:xfrm>
            <a:prstGeom prst="rect">
              <a:avLst/>
            </a:prstGeom>
          </p:spPr>
        </p:pic>
      </p:grpSp>
      <p:pic>
        <p:nvPicPr>
          <p:cNvPr id="21" name="Picture 20" descr="Assets_THT-13.jpg"/>
          <p:cNvPicPr>
            <a:picLocks noChangeAspect="1"/>
          </p:cNvPicPr>
          <p:nvPr/>
        </p:nvPicPr>
        <p:blipFill rotWithShape="1">
          <a:blip r:embed="rId21" cstate="screen">
            <a:extLst>
              <a:ext uri="{BEBA8EAE-BF5A-486C-A8C5-ECC9F3942E4B}">
                <a14:imgProps xmlns:a14="http://schemas.microsoft.com/office/drawing/2010/main">
                  <a14:imgLayer r:embed="rId22">
                    <a14:imgEffect>
                      <a14:backgroundRemoval t="39536" b="62581" l="19670" r="77072"/>
                    </a14:imgEffect>
                  </a14:imgLayer>
                </a14:imgProps>
              </a:ext>
              <a:ext uri="{28A0092B-C50C-407E-A947-70E740481C1C}">
                <a14:useLocalDpi xmlns:a14="http://schemas.microsoft.com/office/drawing/2010/main"/>
              </a:ext>
            </a:extLst>
          </a:blip>
          <a:srcRect l="16127" t="36682" r="16127" b="34527"/>
          <a:stretch/>
        </p:blipFill>
        <p:spPr>
          <a:xfrm>
            <a:off x="11009652" y="6188467"/>
            <a:ext cx="691324" cy="447562"/>
          </a:xfrm>
          <a:prstGeom prst="rect">
            <a:avLst/>
          </a:prstGeom>
        </p:spPr>
      </p:pic>
      <p:grpSp>
        <p:nvGrpSpPr>
          <p:cNvPr id="22" name="Group 21"/>
          <p:cNvGrpSpPr/>
          <p:nvPr/>
        </p:nvGrpSpPr>
        <p:grpSpPr>
          <a:xfrm flipH="1">
            <a:off x="4484406" y="4896606"/>
            <a:ext cx="2627565" cy="1393938"/>
            <a:chOff x="376519" y="250884"/>
            <a:chExt cx="3065926" cy="1095247"/>
          </a:xfrm>
        </p:grpSpPr>
        <p:pic>
          <p:nvPicPr>
            <p:cNvPr id="23" name="Picture 22" descr="Assets_THT-16.jpg"/>
            <p:cNvPicPr>
              <a:picLocks noChangeAspect="1"/>
            </p:cNvPicPr>
            <p:nvPr/>
          </p:nvPicPr>
          <p:blipFill rotWithShape="1">
            <a:blip r:embed="rId23" cstate="screen">
              <a:extLst>
                <a:ext uri="{BEBA8EAE-BF5A-486C-A8C5-ECC9F3942E4B}">
                  <a14:imgProps xmlns:a14="http://schemas.microsoft.com/office/drawing/2010/main">
                    <a14:imgLayer r:embed="rId24">
                      <a14:imgEffect>
                        <a14:backgroundRemoval t="10000" b="90000" l="10000" r="90000"/>
                      </a14:imgEffect>
                    </a14:imgLayer>
                  </a14:imgProps>
                </a:ext>
                <a:ext uri="{28A0092B-C50C-407E-A947-70E740481C1C}">
                  <a14:useLocalDpi xmlns:a14="http://schemas.microsoft.com/office/drawing/2010/main"/>
                </a:ext>
              </a:extLst>
            </a:blip>
            <a:srcRect l="19785" t="29350" r="10177" b="48987"/>
            <a:stretch/>
          </p:blipFill>
          <p:spPr>
            <a:xfrm flipH="1">
              <a:off x="962052" y="645236"/>
              <a:ext cx="1101188" cy="477822"/>
            </a:xfrm>
            <a:prstGeom prst="rect">
              <a:avLst/>
            </a:prstGeom>
          </p:spPr>
        </p:pic>
        <p:pic>
          <p:nvPicPr>
            <p:cNvPr id="24" name="Picture 23" descr="Assets_THT-17.jpg"/>
            <p:cNvPicPr>
              <a:picLocks noChangeAspect="1"/>
            </p:cNvPicPr>
            <p:nvPr/>
          </p:nvPicPr>
          <p:blipFill rotWithShape="1">
            <a:blip r:embed="rId25" cstate="screen">
              <a:extLst>
                <a:ext uri="{BEBA8EAE-BF5A-486C-A8C5-ECC9F3942E4B}">
                  <a14:imgProps xmlns:a14="http://schemas.microsoft.com/office/drawing/2010/main">
                    <a14:imgLayer r:embed="rId26">
                      <a14:imgEffect>
                        <a14:backgroundRemoval t="10000" b="90000" l="10000" r="90000"/>
                      </a14:imgEffect>
                    </a14:imgLayer>
                  </a14:imgProps>
                </a:ext>
                <a:ext uri="{28A0092B-C50C-407E-A947-70E740481C1C}">
                  <a14:useLocalDpi xmlns:a14="http://schemas.microsoft.com/office/drawing/2010/main"/>
                </a:ext>
              </a:extLst>
            </a:blip>
            <a:srcRect l="23725" t="32922" r="19413" b="45213"/>
            <a:stretch/>
          </p:blipFill>
          <p:spPr>
            <a:xfrm flipH="1">
              <a:off x="376519" y="684531"/>
              <a:ext cx="1230876" cy="661600"/>
            </a:xfrm>
            <a:prstGeom prst="rect">
              <a:avLst/>
            </a:prstGeom>
          </p:spPr>
        </p:pic>
        <p:pic>
          <p:nvPicPr>
            <p:cNvPr id="25" name="Picture 24" descr="Assets_THT-17.jpg"/>
            <p:cNvPicPr>
              <a:picLocks noChangeAspect="1"/>
            </p:cNvPicPr>
            <p:nvPr/>
          </p:nvPicPr>
          <p:blipFill rotWithShape="1">
            <a:blip r:embed="rId27" cstate="screen">
              <a:extLst>
                <a:ext uri="{BEBA8EAE-BF5A-486C-A8C5-ECC9F3942E4B}">
                  <a14:imgProps xmlns:a14="http://schemas.microsoft.com/office/drawing/2010/main">
                    <a14:imgLayer r:embed="rId28">
                      <a14:imgEffect>
                        <a14:backgroundRemoval t="10000" b="90000" l="10000" r="90000"/>
                      </a14:imgEffect>
                    </a14:imgLayer>
                  </a14:imgProps>
                </a:ext>
                <a:ext uri="{28A0092B-C50C-407E-A947-70E740481C1C}">
                  <a14:useLocalDpi xmlns:a14="http://schemas.microsoft.com/office/drawing/2010/main"/>
                </a:ext>
              </a:extLst>
            </a:blip>
            <a:srcRect l="23725" t="32922" r="19413" b="45213"/>
            <a:stretch/>
          </p:blipFill>
          <p:spPr>
            <a:xfrm>
              <a:off x="2589771" y="250884"/>
              <a:ext cx="852674" cy="458316"/>
            </a:xfrm>
            <a:prstGeom prst="rect">
              <a:avLst/>
            </a:prstGeom>
          </p:spPr>
        </p:pic>
      </p:grpSp>
      <p:pic>
        <p:nvPicPr>
          <p:cNvPr id="26" name="Content Placeholder 19">
            <a:extLst>
              <a:ext uri="{FF2B5EF4-FFF2-40B4-BE49-F238E27FC236}">
                <a16:creationId xmlns:a16="http://schemas.microsoft.com/office/drawing/2014/main" id="{EB158B89-311C-4D73-A459-EF1315DFE5E7}"/>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2548541" y="1413025"/>
            <a:ext cx="5745157" cy="5307090"/>
          </a:xfrm>
          <a:prstGeom prst="rect">
            <a:avLst/>
          </a:prstGeom>
        </p:spPr>
      </p:pic>
      <p:sp>
        <p:nvSpPr>
          <p:cNvPr id="27" name="TextBox 26">
            <a:extLst>
              <a:ext uri="{FF2B5EF4-FFF2-40B4-BE49-F238E27FC236}">
                <a16:creationId xmlns:a16="http://schemas.microsoft.com/office/drawing/2014/main" id="{15556D4C-FE85-45EF-A638-81F0672AAAE4}"/>
              </a:ext>
            </a:extLst>
          </p:cNvPr>
          <p:cNvSpPr txBox="1"/>
          <p:nvPr/>
        </p:nvSpPr>
        <p:spPr>
          <a:xfrm>
            <a:off x="44129" y="75820"/>
            <a:ext cx="7370202" cy="1446550"/>
          </a:xfrm>
          <a:prstGeom prst="rect">
            <a:avLst/>
          </a:prstGeom>
          <a:noFill/>
        </p:spPr>
        <p:txBody>
          <a:bodyPr wrap="square" rtlCol="0">
            <a:spAutoFit/>
          </a:bodyPr>
          <a:lstStyle/>
          <a:p>
            <a:r>
              <a:rPr lang="en-US" sz="4400" b="1" dirty="0">
                <a:solidFill>
                  <a:srgbClr val="0060A8"/>
                </a:solidFill>
                <a:latin typeface="+mj-lt"/>
                <a:cs typeface="Arial Bold"/>
              </a:rPr>
              <a:t>Nominees, Highly Commended &amp; Winners </a:t>
            </a:r>
          </a:p>
        </p:txBody>
      </p:sp>
      <p:sp>
        <p:nvSpPr>
          <p:cNvPr id="2" name="TextBox 1">
            <a:extLst>
              <a:ext uri="{FF2B5EF4-FFF2-40B4-BE49-F238E27FC236}">
                <a16:creationId xmlns:a16="http://schemas.microsoft.com/office/drawing/2014/main" id="{3117319C-0C50-478A-81A8-C20D5338D71D}"/>
              </a:ext>
            </a:extLst>
          </p:cNvPr>
          <p:cNvSpPr txBox="1"/>
          <p:nvPr/>
        </p:nvSpPr>
        <p:spPr>
          <a:xfrm>
            <a:off x="8300426" y="619381"/>
            <a:ext cx="2708237" cy="6247864"/>
          </a:xfrm>
          <a:prstGeom prst="rect">
            <a:avLst/>
          </a:prstGeom>
          <a:noFill/>
        </p:spPr>
        <p:txBody>
          <a:bodyPr wrap="square" rtlCol="0">
            <a:spAutoFit/>
          </a:bodyPr>
          <a:lstStyle/>
          <a:p>
            <a:r>
              <a:rPr lang="en-GB" sz="2000" dirty="0"/>
              <a:t>Tower Hamlets Together are pleased to announce that </a:t>
            </a:r>
            <a:r>
              <a:rPr lang="en-GB" sz="2000" b="1" i="1" dirty="0"/>
              <a:t>Highly Commended</a:t>
            </a:r>
            <a:r>
              <a:rPr lang="en-GB" sz="2000" b="1" dirty="0"/>
              <a:t> &amp; </a:t>
            </a:r>
            <a:r>
              <a:rPr lang="en-GB" sz="2000" b="1" i="1" dirty="0"/>
              <a:t>Winners</a:t>
            </a:r>
            <a:r>
              <a:rPr lang="en-GB" sz="2000" dirty="0"/>
              <a:t> will all receive a personalised award – either as an individual or a service/team. </a:t>
            </a:r>
            <a:br>
              <a:rPr lang="en-GB" sz="2000" dirty="0"/>
            </a:br>
            <a:br>
              <a:rPr lang="en-GB" sz="2000" dirty="0"/>
            </a:br>
            <a:r>
              <a:rPr lang="en-GB" sz="2000" dirty="0"/>
              <a:t>In addition, </a:t>
            </a:r>
            <a:r>
              <a:rPr lang="en-GB" sz="2000" b="1" dirty="0"/>
              <a:t>Winners</a:t>
            </a:r>
            <a:r>
              <a:rPr lang="en-GB" sz="2000" dirty="0"/>
              <a:t> will also receive</a:t>
            </a:r>
          </a:p>
          <a:p>
            <a:r>
              <a:rPr lang="en-GB" sz="2000" i="1" dirty="0"/>
              <a:t>Love2Shop </a:t>
            </a:r>
            <a:r>
              <a:rPr lang="en-GB" sz="2000" dirty="0"/>
              <a:t>Vouchers.  </a:t>
            </a:r>
            <a:br>
              <a:rPr lang="en-GB" sz="2000" dirty="0"/>
            </a:br>
            <a:endParaRPr lang="en-GB" sz="2000" dirty="0"/>
          </a:p>
          <a:p>
            <a:r>
              <a:rPr lang="en-GB" sz="2000" b="1" dirty="0"/>
              <a:t>All Nominees </a:t>
            </a:r>
            <a:r>
              <a:rPr lang="en-GB" sz="2000" dirty="0"/>
              <a:t>will receive certificates.</a:t>
            </a:r>
          </a:p>
          <a:p>
            <a:endParaRPr lang="en-GB" sz="2000" dirty="0"/>
          </a:p>
          <a:p>
            <a:r>
              <a:rPr lang="en-GB" sz="2000" dirty="0"/>
              <a:t>The THT Team will contact you separately to discuss delivery of these!</a:t>
            </a:r>
          </a:p>
        </p:txBody>
      </p:sp>
      <p:pic>
        <p:nvPicPr>
          <p:cNvPr id="5" name="Picture 4">
            <a:extLst>
              <a:ext uri="{FF2B5EF4-FFF2-40B4-BE49-F238E27FC236}">
                <a16:creationId xmlns:a16="http://schemas.microsoft.com/office/drawing/2014/main" id="{8F9B5794-C6EB-4950-8C0B-C024E383396B}"/>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5869243" y="5469177"/>
            <a:ext cx="2351648" cy="1222857"/>
          </a:xfrm>
          <a:prstGeom prst="rect">
            <a:avLst/>
          </a:prstGeom>
        </p:spPr>
      </p:pic>
    </p:spTree>
    <p:extLst>
      <p:ext uri="{BB962C8B-B14F-4D97-AF65-F5344CB8AC3E}">
        <p14:creationId xmlns:p14="http://schemas.microsoft.com/office/powerpoint/2010/main" val="836431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24786" y="220797"/>
            <a:ext cx="8965777" cy="1446550"/>
          </a:xfrm>
          <a:prstGeom prst="rect">
            <a:avLst/>
          </a:prstGeom>
          <a:noFill/>
        </p:spPr>
        <p:txBody>
          <a:bodyPr wrap="square" rtlCol="0">
            <a:spAutoFit/>
          </a:bodyPr>
          <a:lstStyle/>
          <a:p>
            <a:pPr algn="ctr"/>
            <a:r>
              <a:rPr lang="en-GB" sz="4400" b="1" dirty="0">
                <a:solidFill>
                  <a:srgbClr val="0070C0"/>
                </a:solidFill>
                <a:latin typeface="+mj-lt"/>
                <a:ea typeface="Calibri" panose="020F0502020204030204" pitchFamily="34" charset="0"/>
                <a:cs typeface="Arial Bold" panose="020B0704020202020204" pitchFamily="34" charset="0"/>
              </a:rPr>
              <a:t>Nominees for </a:t>
            </a:r>
          </a:p>
          <a:p>
            <a:pPr algn="ctr"/>
            <a:r>
              <a:rPr lang="en-GB" sz="4400" b="1" dirty="0">
                <a:solidFill>
                  <a:srgbClr val="0070C0"/>
                </a:solidFill>
                <a:latin typeface="+mj-lt"/>
                <a:ea typeface="Calibri" panose="020F0502020204030204" pitchFamily="34" charset="0"/>
                <a:cs typeface="Arial Bold" panose="020B0704020202020204" pitchFamily="34" charset="0"/>
              </a:rPr>
              <a:t>Shape Shifter Award are..</a:t>
            </a:r>
            <a:endParaRPr lang="en-US" sz="4400" b="1" dirty="0">
              <a:solidFill>
                <a:srgbClr val="0060A8"/>
              </a:solidFill>
              <a:latin typeface="+mj-lt"/>
              <a:cs typeface="Arial Bold" panose="020B0704020202020204" pitchFamily="34" charset="0"/>
            </a:endParaRPr>
          </a:p>
        </p:txBody>
      </p:sp>
      <p:grpSp>
        <p:nvGrpSpPr>
          <p:cNvPr id="27" name="Group 26"/>
          <p:cNvGrpSpPr/>
          <p:nvPr/>
        </p:nvGrpSpPr>
        <p:grpSpPr>
          <a:xfrm>
            <a:off x="9366872" y="286495"/>
            <a:ext cx="1576520" cy="821441"/>
            <a:chOff x="8627081" y="671626"/>
            <a:chExt cx="1576520" cy="821441"/>
          </a:xfrm>
        </p:grpSpPr>
        <p:pic>
          <p:nvPicPr>
            <p:cNvPr id="20" name="Picture 19" descr="Assets_THT-16.jpg"/>
            <p:cNvPicPr>
              <a:picLocks noChangeAspect="1"/>
            </p:cNvPicPr>
            <p:nvPr/>
          </p:nvPicPr>
          <p:blipFill rotWithShape="1">
            <a:blip r:embed="rId3" cstate="screen">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a:ext>
              </a:extLst>
            </a:blip>
            <a:srcRect l="19785" t="29350" r="10177" b="48987"/>
            <a:stretch/>
          </p:blipFill>
          <p:spPr>
            <a:xfrm>
              <a:off x="8627081" y="671626"/>
              <a:ext cx="1368968" cy="594016"/>
            </a:xfrm>
            <a:prstGeom prst="rect">
              <a:avLst/>
            </a:prstGeom>
          </p:spPr>
        </p:pic>
        <p:pic>
          <p:nvPicPr>
            <p:cNvPr id="22" name="Picture 21" descr="Assets_THT-17.jpg"/>
            <p:cNvPicPr>
              <a:picLocks noChangeAspect="1"/>
            </p:cNvPicPr>
            <p:nvPr/>
          </p:nvPicPr>
          <p:blipFill rotWithShape="1">
            <a:blip r:embed="rId5" cstate="screen">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a:ext>
              </a:extLst>
            </a:blip>
            <a:srcRect l="23725" t="32922" r="19413" b="45213"/>
            <a:stretch/>
          </p:blipFill>
          <p:spPr>
            <a:xfrm>
              <a:off x="8820889" y="747181"/>
              <a:ext cx="1382712" cy="745886"/>
            </a:xfrm>
            <a:prstGeom prst="rect">
              <a:avLst/>
            </a:prstGeom>
          </p:spPr>
        </p:pic>
      </p:grpSp>
      <p:pic>
        <p:nvPicPr>
          <p:cNvPr id="23" name="Picture 22" descr="Assets_THT-17.jpg"/>
          <p:cNvPicPr>
            <a:picLocks noChangeAspect="1"/>
          </p:cNvPicPr>
          <p:nvPr/>
        </p:nvPicPr>
        <p:blipFill rotWithShape="1">
          <a:blip r:embed="rId5" cstate="screen">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a:ext>
            </a:extLst>
          </a:blip>
          <a:srcRect l="23725" t="32922" r="19413" b="45213"/>
          <a:stretch/>
        </p:blipFill>
        <p:spPr>
          <a:xfrm>
            <a:off x="10359546" y="1117388"/>
            <a:ext cx="1382712" cy="745886"/>
          </a:xfrm>
          <a:prstGeom prst="rect">
            <a:avLst/>
          </a:prstGeom>
        </p:spPr>
      </p:pic>
      <p:sp>
        <p:nvSpPr>
          <p:cNvPr id="28" name="Rectangle 27"/>
          <p:cNvSpPr/>
          <p:nvPr/>
        </p:nvSpPr>
        <p:spPr>
          <a:xfrm>
            <a:off x="0" y="6730200"/>
            <a:ext cx="12192000" cy="120698"/>
          </a:xfrm>
          <a:prstGeom prst="rect">
            <a:avLst/>
          </a:prstGeom>
          <a:solidFill>
            <a:srgbClr val="0060A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D2EC4F12-A0A3-4775-AF80-96FD0DF1B7AF}"/>
              </a:ext>
            </a:extLst>
          </p:cNvPr>
          <p:cNvSpPr txBox="1"/>
          <p:nvPr/>
        </p:nvSpPr>
        <p:spPr>
          <a:xfrm>
            <a:off x="1005016" y="1878504"/>
            <a:ext cx="9825280" cy="4401205"/>
          </a:xfrm>
          <a:prstGeom prst="rect">
            <a:avLst/>
          </a:prstGeom>
          <a:noFill/>
        </p:spPr>
        <p:txBody>
          <a:bodyPr wrap="square" rtlCol="0">
            <a:spAutoFit/>
          </a:bodyPr>
          <a:lstStyle/>
          <a:p>
            <a:pPr algn="ctr"/>
            <a:r>
              <a:rPr lang="en-GB" sz="2000" b="1" dirty="0"/>
              <a:t>Adam Pervoe </a:t>
            </a:r>
            <a:r>
              <a:rPr lang="en-GB" sz="2000" b="1" dirty="0">
                <a:solidFill>
                  <a:srgbClr val="7030A0"/>
                </a:solidFill>
              </a:rPr>
              <a:t>- Nominated by Lorna Francis</a:t>
            </a:r>
          </a:p>
          <a:p>
            <a:pPr algn="ctr"/>
            <a:r>
              <a:rPr lang="en-GB" sz="2000" b="1" dirty="0"/>
              <a:t>Admission Avoidance and Discharge Service </a:t>
            </a:r>
            <a:r>
              <a:rPr lang="en-GB" sz="2000" b="1" dirty="0">
                <a:solidFill>
                  <a:srgbClr val="7030A0"/>
                </a:solidFill>
              </a:rPr>
              <a:t>- Nominated by Eleanor Mata</a:t>
            </a:r>
          </a:p>
          <a:p>
            <a:pPr algn="ctr"/>
            <a:r>
              <a:rPr lang="en-GB" sz="2000" b="1" dirty="0"/>
              <a:t>Adult Social Care</a:t>
            </a:r>
            <a:r>
              <a:rPr lang="en-GB" sz="2000" b="1" dirty="0">
                <a:solidFill>
                  <a:srgbClr val="7030A0"/>
                </a:solidFill>
              </a:rPr>
              <a:t> - Nominated by Katie O'Driscoll</a:t>
            </a:r>
          </a:p>
          <a:p>
            <a:pPr algn="ctr"/>
            <a:r>
              <a:rPr lang="en-GB" sz="2000" b="1" dirty="0"/>
              <a:t>Anne Page </a:t>
            </a:r>
            <a:r>
              <a:rPr lang="en-GB" sz="2000" b="1" dirty="0">
                <a:solidFill>
                  <a:srgbClr val="7030A0"/>
                </a:solidFill>
              </a:rPr>
              <a:t>- Nominated by Katie O’Driscoll</a:t>
            </a:r>
          </a:p>
          <a:p>
            <a:pPr algn="ctr"/>
            <a:r>
              <a:rPr lang="en-GB" sz="2000" b="1" dirty="0"/>
              <a:t>Auzufa Choudhury</a:t>
            </a:r>
            <a:r>
              <a:rPr lang="en-GB" sz="2000" b="1" dirty="0">
                <a:solidFill>
                  <a:srgbClr val="7030A0"/>
                </a:solidFill>
              </a:rPr>
              <a:t> - Nominated by Nilufa Yasmin</a:t>
            </a:r>
          </a:p>
          <a:p>
            <a:pPr algn="ctr"/>
            <a:r>
              <a:rPr lang="en-GB" sz="2000" b="1" dirty="0"/>
              <a:t>Ayfiya Begum Samad</a:t>
            </a:r>
            <a:r>
              <a:rPr lang="en-GB" sz="2000" b="1" dirty="0">
                <a:solidFill>
                  <a:srgbClr val="7030A0"/>
                </a:solidFill>
              </a:rPr>
              <a:t> - Nominated by Urmee Maryam Kaddir Rabbani</a:t>
            </a:r>
          </a:p>
          <a:p>
            <a:pPr algn="ctr"/>
            <a:r>
              <a:rPr lang="en-GB" sz="2000" b="1" dirty="0"/>
              <a:t>Firdoshe Begum</a:t>
            </a:r>
            <a:r>
              <a:rPr lang="en-GB" sz="2000" b="1" dirty="0">
                <a:solidFill>
                  <a:srgbClr val="7030A0"/>
                </a:solidFill>
              </a:rPr>
              <a:t> - Nominated by Graeme Miller</a:t>
            </a:r>
          </a:p>
          <a:p>
            <a:pPr algn="ctr"/>
            <a:r>
              <a:rPr lang="en-GB" sz="2000" b="1" dirty="0"/>
              <a:t>Francesca Caruana</a:t>
            </a:r>
            <a:r>
              <a:rPr lang="en-GB" sz="2000" b="1" dirty="0">
                <a:solidFill>
                  <a:srgbClr val="7030A0"/>
                </a:solidFill>
              </a:rPr>
              <a:t> - Nominated by Afzal Ahmed</a:t>
            </a:r>
          </a:p>
          <a:p>
            <a:pPr algn="ctr"/>
            <a:r>
              <a:rPr lang="en-GB" sz="2000" b="1" dirty="0"/>
              <a:t>Globe Court Care Home </a:t>
            </a:r>
            <a:r>
              <a:rPr lang="en-GB" sz="2000" b="1" dirty="0">
                <a:solidFill>
                  <a:srgbClr val="7030A0"/>
                </a:solidFill>
              </a:rPr>
              <a:t>- Nominated by Jeanette Ponton</a:t>
            </a:r>
          </a:p>
          <a:p>
            <a:pPr algn="ctr"/>
            <a:r>
              <a:rPr lang="en-GB" sz="2000" b="1" dirty="0"/>
              <a:t>Nonsi Mabhena and Rebecca Taylor</a:t>
            </a:r>
            <a:r>
              <a:rPr lang="en-GB" sz="2000" b="1" dirty="0">
                <a:solidFill>
                  <a:srgbClr val="7030A0"/>
                </a:solidFill>
              </a:rPr>
              <a:t> - Nominated by Justin Wakefield</a:t>
            </a:r>
          </a:p>
          <a:p>
            <a:pPr algn="ctr"/>
            <a:r>
              <a:rPr lang="en-GB" sz="2000" b="1" dirty="0"/>
              <a:t>Tower Hamlets Reablement Service </a:t>
            </a:r>
            <a:r>
              <a:rPr lang="en-GB" sz="2000" b="1" dirty="0">
                <a:solidFill>
                  <a:srgbClr val="7030A0"/>
                </a:solidFill>
              </a:rPr>
              <a:t>- Nominated by Anastasia Boulis</a:t>
            </a:r>
          </a:p>
          <a:p>
            <a:pPr algn="ctr"/>
            <a:r>
              <a:rPr lang="en-GB" sz="2000" b="1" dirty="0"/>
              <a:t>Saleha Uddin </a:t>
            </a:r>
            <a:r>
              <a:rPr lang="en-GB" sz="2000" b="1" dirty="0">
                <a:solidFill>
                  <a:srgbClr val="7030A0"/>
                </a:solidFill>
              </a:rPr>
              <a:t>- Nominated by Rajkumari Peck</a:t>
            </a:r>
            <a:endParaRPr lang="en-GB" sz="2000" b="1" dirty="0"/>
          </a:p>
          <a:p>
            <a:pPr algn="ctr"/>
            <a:endParaRPr lang="en-GB" sz="2000" b="1" dirty="0">
              <a:solidFill>
                <a:srgbClr val="7030A0"/>
              </a:solidFill>
            </a:endParaRPr>
          </a:p>
          <a:p>
            <a:pPr algn="ctr"/>
            <a:endParaRPr lang="en-GB" sz="2000" b="1" dirty="0"/>
          </a:p>
        </p:txBody>
      </p:sp>
      <p:sp>
        <p:nvSpPr>
          <p:cNvPr id="4" name="TextBox 3">
            <a:extLst>
              <a:ext uri="{FF2B5EF4-FFF2-40B4-BE49-F238E27FC236}">
                <a16:creationId xmlns:a16="http://schemas.microsoft.com/office/drawing/2014/main" id="{9AA81DAE-46D5-44B9-AF68-B73CFE7720E8}"/>
              </a:ext>
            </a:extLst>
          </p:cNvPr>
          <p:cNvSpPr txBox="1"/>
          <p:nvPr/>
        </p:nvSpPr>
        <p:spPr>
          <a:xfrm>
            <a:off x="10485120" y="3182587"/>
            <a:ext cx="1532710" cy="2554545"/>
          </a:xfrm>
          <a:prstGeom prst="rect">
            <a:avLst/>
          </a:prstGeom>
          <a:noFill/>
        </p:spPr>
        <p:txBody>
          <a:bodyPr wrap="square" rtlCol="0">
            <a:spAutoFit/>
          </a:bodyPr>
          <a:lstStyle/>
          <a:p>
            <a:r>
              <a:rPr lang="en-GB" sz="2000" b="1" dirty="0">
                <a:solidFill>
                  <a:srgbClr val="00B050"/>
                </a:solidFill>
              </a:rPr>
              <a:t>ROUND OF APPLAUSE FOR ALL OF OUR 12 ‘SHAPE SHIFTER AWARD’ NOMINEES!</a:t>
            </a:r>
          </a:p>
        </p:txBody>
      </p:sp>
      <p:pic>
        <p:nvPicPr>
          <p:cNvPr id="10" name="Picture 9" descr="A picture containing text&#10;&#10;Description automatically generated">
            <a:extLst>
              <a:ext uri="{FF2B5EF4-FFF2-40B4-BE49-F238E27FC236}">
                <a16:creationId xmlns:a16="http://schemas.microsoft.com/office/drawing/2014/main" id="{20C0D8BD-311A-48DC-A4C9-3A2986092E06}"/>
              </a:ext>
            </a:extLst>
          </p:cNvPr>
          <p:cNvPicPr>
            <a:picLocks noChangeAspect="1"/>
          </p:cNvPicPr>
          <p:nvPr/>
        </p:nvPicPr>
        <p:blipFill>
          <a:blip r:embed="rId7" cstate="hq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9817145" y="5806767"/>
            <a:ext cx="693985" cy="684099"/>
          </a:xfrm>
          <a:prstGeom prst="rect">
            <a:avLst/>
          </a:prstGeom>
        </p:spPr>
      </p:pic>
    </p:spTree>
    <p:extLst>
      <p:ext uri="{BB962C8B-B14F-4D97-AF65-F5344CB8AC3E}">
        <p14:creationId xmlns:p14="http://schemas.microsoft.com/office/powerpoint/2010/main" val="7470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2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20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20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20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20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20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20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4" dur="20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 calcmode="lin" valueType="num">
                                      <p:cBhvr additive="base">
                                        <p:cTn id="49" dur="20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50" dur="20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
                                            <p:txEl>
                                              <p:pRg st="8" end="8"/>
                                            </p:txEl>
                                          </p:spTgt>
                                        </p:tgtEl>
                                        <p:attrNameLst>
                                          <p:attrName>style.visibility</p:attrName>
                                        </p:attrNameLst>
                                      </p:cBhvr>
                                      <p:to>
                                        <p:strVal val="visible"/>
                                      </p:to>
                                    </p:set>
                                    <p:anim calcmode="lin" valueType="num">
                                      <p:cBhvr additive="base">
                                        <p:cTn id="55" dur="20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56" dur="20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
                                            <p:txEl>
                                              <p:pRg st="9" end="9"/>
                                            </p:txEl>
                                          </p:spTgt>
                                        </p:tgtEl>
                                        <p:attrNameLst>
                                          <p:attrName>style.visibility</p:attrName>
                                        </p:attrNameLst>
                                      </p:cBhvr>
                                      <p:to>
                                        <p:strVal val="visible"/>
                                      </p:to>
                                    </p:set>
                                    <p:anim calcmode="lin" valueType="num">
                                      <p:cBhvr additive="base">
                                        <p:cTn id="61" dur="20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62" dur="20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
                                            <p:txEl>
                                              <p:pRg st="10" end="10"/>
                                            </p:txEl>
                                          </p:spTgt>
                                        </p:tgtEl>
                                        <p:attrNameLst>
                                          <p:attrName>style.visibility</p:attrName>
                                        </p:attrNameLst>
                                      </p:cBhvr>
                                      <p:to>
                                        <p:strVal val="visible"/>
                                      </p:to>
                                    </p:set>
                                    <p:anim calcmode="lin" valueType="num">
                                      <p:cBhvr additive="base">
                                        <p:cTn id="67" dur="20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68" dur="20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2">
                                            <p:txEl>
                                              <p:pRg st="11" end="11"/>
                                            </p:txEl>
                                          </p:spTgt>
                                        </p:tgtEl>
                                        <p:attrNameLst>
                                          <p:attrName>style.visibility</p:attrName>
                                        </p:attrNameLst>
                                      </p:cBhvr>
                                      <p:to>
                                        <p:strVal val="visible"/>
                                      </p:to>
                                    </p:set>
                                    <p:anim calcmode="lin" valueType="num">
                                      <p:cBhvr additive="base">
                                        <p:cTn id="73" dur="20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74" dur="2000" fill="hold"/>
                                        <p:tgtEl>
                                          <p:spTgt spid="2">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2" fill="hold" nodeType="clickEffect">
                                  <p:stCondLst>
                                    <p:cond delay="0"/>
                                  </p:stCondLst>
                                  <p:childTnLst>
                                    <p:set>
                                      <p:cBhvr>
                                        <p:cTn id="78" dur="1" fill="hold">
                                          <p:stCondLst>
                                            <p:cond delay="0"/>
                                          </p:stCondLst>
                                        </p:cTn>
                                        <p:tgtEl>
                                          <p:spTgt spid="4">
                                            <p:txEl>
                                              <p:pRg st="0" end="0"/>
                                            </p:txEl>
                                          </p:spTgt>
                                        </p:tgtEl>
                                        <p:attrNameLst>
                                          <p:attrName>style.visibility</p:attrName>
                                        </p:attrNameLst>
                                      </p:cBhvr>
                                      <p:to>
                                        <p:strVal val="visible"/>
                                      </p:to>
                                    </p:set>
                                    <p:anim calcmode="lin" valueType="num">
                                      <p:cBhvr additive="base">
                                        <p:cTn id="79" dur="20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80" dur="20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63037" y="345549"/>
            <a:ext cx="9665925" cy="1200329"/>
          </a:xfrm>
          <a:prstGeom prst="rect">
            <a:avLst/>
          </a:prstGeom>
          <a:noFill/>
        </p:spPr>
        <p:txBody>
          <a:bodyPr wrap="square" rtlCol="0">
            <a:spAutoFit/>
          </a:bodyPr>
          <a:lstStyle/>
          <a:p>
            <a:pPr algn="ctr"/>
            <a:r>
              <a:rPr lang="en-GB" sz="3600" b="1" dirty="0">
                <a:solidFill>
                  <a:srgbClr val="0070C0"/>
                </a:solidFill>
                <a:latin typeface="+mj-lt"/>
                <a:ea typeface="Calibri" panose="020F0502020204030204" pitchFamily="34" charset="0"/>
                <a:cs typeface="Arial Bold" panose="020B0704020202020204" pitchFamily="34" charset="0"/>
              </a:rPr>
              <a:t>Joint Highly Commended for</a:t>
            </a:r>
          </a:p>
          <a:p>
            <a:pPr algn="ctr"/>
            <a:r>
              <a:rPr lang="en-GB" sz="3600" b="1" dirty="0">
                <a:solidFill>
                  <a:srgbClr val="0070C0"/>
                </a:solidFill>
                <a:latin typeface="+mj-lt"/>
                <a:ea typeface="Calibri" panose="020F0502020204030204" pitchFamily="34" charset="0"/>
                <a:cs typeface="Arial Bold" panose="020B0704020202020204" pitchFamily="34" charset="0"/>
              </a:rPr>
              <a:t>Shape Shifter Award goes to..</a:t>
            </a:r>
            <a:endParaRPr lang="en-US" sz="3600" b="1" dirty="0">
              <a:solidFill>
                <a:srgbClr val="0060A8"/>
              </a:solidFill>
              <a:latin typeface="+mj-lt"/>
              <a:cs typeface="Arial Bold" panose="020B0704020202020204" pitchFamily="34" charset="0"/>
            </a:endParaRPr>
          </a:p>
        </p:txBody>
      </p:sp>
      <p:grpSp>
        <p:nvGrpSpPr>
          <p:cNvPr id="27" name="Group 26"/>
          <p:cNvGrpSpPr/>
          <p:nvPr/>
        </p:nvGrpSpPr>
        <p:grpSpPr>
          <a:xfrm>
            <a:off x="10292557" y="1736432"/>
            <a:ext cx="1576520" cy="821441"/>
            <a:chOff x="8627081" y="671626"/>
            <a:chExt cx="1576520" cy="821441"/>
          </a:xfrm>
        </p:grpSpPr>
        <p:pic>
          <p:nvPicPr>
            <p:cNvPr id="20" name="Picture 19" descr="Assets_THT-16.jpg"/>
            <p:cNvPicPr>
              <a:picLocks noChangeAspect="1"/>
            </p:cNvPicPr>
            <p:nvPr/>
          </p:nvPicPr>
          <p:blipFill rotWithShape="1">
            <a:blip r:embed="rId3" cstate="screen">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a:ext>
              </a:extLst>
            </a:blip>
            <a:srcRect l="19785" t="29350" r="10177" b="48987"/>
            <a:stretch/>
          </p:blipFill>
          <p:spPr>
            <a:xfrm>
              <a:off x="8627081" y="671626"/>
              <a:ext cx="1368968" cy="594016"/>
            </a:xfrm>
            <a:prstGeom prst="rect">
              <a:avLst/>
            </a:prstGeom>
          </p:spPr>
        </p:pic>
        <p:pic>
          <p:nvPicPr>
            <p:cNvPr id="22" name="Picture 21" descr="Assets_THT-17.jpg"/>
            <p:cNvPicPr>
              <a:picLocks noChangeAspect="1"/>
            </p:cNvPicPr>
            <p:nvPr/>
          </p:nvPicPr>
          <p:blipFill rotWithShape="1">
            <a:blip r:embed="rId5" cstate="screen">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a:ext>
              </a:extLst>
            </a:blip>
            <a:srcRect l="23725" t="32922" r="19413" b="45213"/>
            <a:stretch/>
          </p:blipFill>
          <p:spPr>
            <a:xfrm>
              <a:off x="8820889" y="747181"/>
              <a:ext cx="1382712" cy="745886"/>
            </a:xfrm>
            <a:prstGeom prst="rect">
              <a:avLst/>
            </a:prstGeom>
          </p:spPr>
        </p:pic>
      </p:grpSp>
      <p:pic>
        <p:nvPicPr>
          <p:cNvPr id="23" name="Picture 22" descr="Assets_THT-17.jpg"/>
          <p:cNvPicPr>
            <a:picLocks noChangeAspect="1"/>
          </p:cNvPicPr>
          <p:nvPr/>
        </p:nvPicPr>
        <p:blipFill rotWithShape="1">
          <a:blip r:embed="rId5" cstate="screen">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a:ext>
            </a:extLst>
          </a:blip>
          <a:srcRect l="23725" t="32922" r="19413" b="45213"/>
          <a:stretch/>
        </p:blipFill>
        <p:spPr>
          <a:xfrm>
            <a:off x="10359546" y="1117388"/>
            <a:ext cx="1382712" cy="745886"/>
          </a:xfrm>
          <a:prstGeom prst="rect">
            <a:avLst/>
          </a:prstGeom>
        </p:spPr>
      </p:pic>
      <p:sp>
        <p:nvSpPr>
          <p:cNvPr id="28" name="Rectangle 27"/>
          <p:cNvSpPr/>
          <p:nvPr/>
        </p:nvSpPr>
        <p:spPr>
          <a:xfrm>
            <a:off x="0" y="6730200"/>
            <a:ext cx="12192000" cy="120698"/>
          </a:xfrm>
          <a:prstGeom prst="rect">
            <a:avLst/>
          </a:prstGeom>
          <a:solidFill>
            <a:srgbClr val="0060A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77F40C4A-06EF-4A1E-ABE3-EC4CC223B68D}"/>
              </a:ext>
            </a:extLst>
          </p:cNvPr>
          <p:cNvSpPr txBox="1"/>
          <p:nvPr/>
        </p:nvSpPr>
        <p:spPr>
          <a:xfrm>
            <a:off x="257299" y="1570032"/>
            <a:ext cx="11934701" cy="1323439"/>
          </a:xfrm>
          <a:prstGeom prst="rect">
            <a:avLst/>
          </a:prstGeom>
          <a:noFill/>
        </p:spPr>
        <p:txBody>
          <a:bodyPr wrap="square" rtlCol="0">
            <a:spAutoFit/>
          </a:bodyPr>
          <a:lstStyle/>
          <a:p>
            <a:pPr algn="ctr"/>
            <a:r>
              <a:rPr lang="en-GB" sz="4000" b="1" dirty="0">
                <a:solidFill>
                  <a:srgbClr val="0070C0"/>
                </a:solidFill>
              </a:rPr>
              <a:t>Nonsi Mabhena &amp; Rebecca Taylor</a:t>
            </a:r>
          </a:p>
          <a:p>
            <a:pPr algn="ctr"/>
            <a:r>
              <a:rPr lang="en-GB" sz="4000" b="1" dirty="0">
                <a:solidFill>
                  <a:srgbClr val="0070C0"/>
                </a:solidFill>
                <a:cs typeface="Arial Bold" panose="020B0704020202020204" pitchFamily="34" charset="0"/>
              </a:rPr>
              <a:t>Tower Hamlets CAMHS</a:t>
            </a:r>
          </a:p>
        </p:txBody>
      </p:sp>
      <p:sp>
        <p:nvSpPr>
          <p:cNvPr id="6" name="TextBox 5">
            <a:extLst>
              <a:ext uri="{FF2B5EF4-FFF2-40B4-BE49-F238E27FC236}">
                <a16:creationId xmlns:a16="http://schemas.microsoft.com/office/drawing/2014/main" id="{6266FA42-EF6E-4F34-9F89-8088EA24ABD2}"/>
              </a:ext>
            </a:extLst>
          </p:cNvPr>
          <p:cNvSpPr txBox="1"/>
          <p:nvPr/>
        </p:nvSpPr>
        <p:spPr>
          <a:xfrm>
            <a:off x="597382" y="3193289"/>
            <a:ext cx="5146766" cy="2062103"/>
          </a:xfrm>
          <a:prstGeom prst="rect">
            <a:avLst/>
          </a:prstGeom>
          <a:noFill/>
        </p:spPr>
        <p:txBody>
          <a:bodyPr wrap="square" rtlCol="0">
            <a:spAutoFit/>
          </a:bodyPr>
          <a:lstStyle/>
          <a:p>
            <a:r>
              <a:rPr lang="en-GB" sz="2400" dirty="0">
                <a:solidFill>
                  <a:srgbClr val="7030A0"/>
                </a:solidFill>
              </a:rPr>
              <a:t>Nominator Justin Wakefield’s comments include.. </a:t>
            </a:r>
            <a:r>
              <a:rPr lang="en-GB" sz="2000" i="1" dirty="0"/>
              <a:t>“Nonsi and Rebecca have set up a really well received waiting list intervention for the parents of young people on our Attention deficit hyperactivity disorder (ADHD) waiting list.”</a:t>
            </a:r>
          </a:p>
        </p:txBody>
      </p:sp>
      <p:sp>
        <p:nvSpPr>
          <p:cNvPr id="11" name="TextBox 10">
            <a:extLst>
              <a:ext uri="{FF2B5EF4-FFF2-40B4-BE49-F238E27FC236}">
                <a16:creationId xmlns:a16="http://schemas.microsoft.com/office/drawing/2014/main" id="{5176A29D-046D-425D-B4EE-EE5510F42117}"/>
              </a:ext>
            </a:extLst>
          </p:cNvPr>
          <p:cNvSpPr txBox="1"/>
          <p:nvPr/>
        </p:nvSpPr>
        <p:spPr>
          <a:xfrm>
            <a:off x="6533466" y="3866292"/>
            <a:ext cx="5543695" cy="1938992"/>
          </a:xfrm>
          <a:prstGeom prst="rect">
            <a:avLst/>
          </a:prstGeom>
          <a:noFill/>
        </p:spPr>
        <p:txBody>
          <a:bodyPr wrap="square" rtlCol="0">
            <a:spAutoFit/>
          </a:bodyPr>
          <a:lstStyle/>
          <a:p>
            <a:r>
              <a:rPr lang="en-GB" sz="2000" i="1" dirty="0"/>
              <a:t>…“In the face of a real shift of focus and increasing awareness of ADHD, Nonsi and Rebecca have developed and delivered an intervention for parents that is really making a difference, parents are giving excellent feedback for and is developing relationships across the borough..”</a:t>
            </a:r>
          </a:p>
        </p:txBody>
      </p:sp>
      <p:sp>
        <p:nvSpPr>
          <p:cNvPr id="2" name="TextBox 1">
            <a:extLst>
              <a:ext uri="{FF2B5EF4-FFF2-40B4-BE49-F238E27FC236}">
                <a16:creationId xmlns:a16="http://schemas.microsoft.com/office/drawing/2014/main" id="{031A2F67-EC46-4CCF-BFDA-255587133EB7}"/>
              </a:ext>
            </a:extLst>
          </p:cNvPr>
          <p:cNvSpPr txBox="1"/>
          <p:nvPr/>
        </p:nvSpPr>
        <p:spPr>
          <a:xfrm>
            <a:off x="2855573" y="5410073"/>
            <a:ext cx="2099257" cy="646331"/>
          </a:xfrm>
          <a:prstGeom prst="rect">
            <a:avLst/>
          </a:prstGeom>
          <a:noFill/>
        </p:spPr>
        <p:txBody>
          <a:bodyPr wrap="square" rtlCol="0">
            <a:spAutoFit/>
          </a:bodyPr>
          <a:lstStyle/>
          <a:p>
            <a:r>
              <a:rPr lang="en-GB" b="1" dirty="0"/>
              <a:t>CONGRATULTIONS TO BOTH!</a:t>
            </a:r>
          </a:p>
        </p:txBody>
      </p:sp>
      <p:pic>
        <p:nvPicPr>
          <p:cNvPr id="14" name="Graphic 35" descr="Trophy">
            <a:extLst>
              <a:ext uri="{FF2B5EF4-FFF2-40B4-BE49-F238E27FC236}">
                <a16:creationId xmlns:a16="http://schemas.microsoft.com/office/drawing/2014/main" id="{88737907-79C3-4BEF-8ADD-A886576AB232}"/>
              </a:ext>
            </a:extLst>
          </p:cNvPr>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905201" y="5687947"/>
            <a:ext cx="657225" cy="657225"/>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98AF0DBC-944F-42F5-B80D-8564AB09D4A6}"/>
              </a:ext>
            </a:extLst>
          </p:cNvPr>
          <p:cNvPicPr>
            <a:picLocks noChangeAspect="1"/>
          </p:cNvPicPr>
          <p:nvPr/>
        </p:nvPicPr>
        <p:blipFill>
          <a:blip r:embed="rId9" cstate="hqprint">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10581969" y="5805284"/>
            <a:ext cx="693985" cy="684099"/>
          </a:xfrm>
          <a:prstGeom prst="rect">
            <a:avLst/>
          </a:prstGeom>
        </p:spPr>
      </p:pic>
    </p:spTree>
    <p:extLst>
      <p:ext uri="{BB962C8B-B14F-4D97-AF65-F5344CB8AC3E}">
        <p14:creationId xmlns:p14="http://schemas.microsoft.com/office/powerpoint/2010/main" val="962212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0"/>
                                        <p:tgtEl>
                                          <p:spTgt spid="3">
                                            <p:txEl>
                                              <p:pRg st="0" end="0"/>
                                            </p:txEl>
                                          </p:spTgt>
                                        </p:tgtEl>
                                      </p:cBhvr>
                                    </p:animEffect>
                                    <p:anim calcmode="lin" valueType="num">
                                      <p:cBhvr>
                                        <p:cTn id="8" dur="4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4000" fill="hold"/>
                                        <p:tgtEl>
                                          <p:spTgt spid="3">
                                            <p:txEl>
                                              <p:pRg st="0" end="0"/>
                                            </p:txEl>
                                          </p:spTgt>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4000"/>
                                        <p:tgtEl>
                                          <p:spTgt spid="3">
                                            <p:txEl>
                                              <p:pRg st="1" end="1"/>
                                            </p:txEl>
                                          </p:spTgt>
                                        </p:tgtEl>
                                      </p:cBhvr>
                                    </p:animEffect>
                                    <p:anim calcmode="lin" valueType="num">
                                      <p:cBhvr>
                                        <p:cTn id="13" dur="4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4" dur="4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20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20" dur="20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2000" fill="hold"/>
                                        <p:tgtEl>
                                          <p:spTgt spid="11">
                                            <p:txEl>
                                              <p:pRg st="0" end="0"/>
                                            </p:txEl>
                                          </p:spTgt>
                                        </p:tgtEl>
                                        <p:attrNameLst>
                                          <p:attrName>ppt_x</p:attrName>
                                        </p:attrNameLst>
                                      </p:cBhvr>
                                      <p:tavLst>
                                        <p:tav tm="0">
                                          <p:val>
                                            <p:strVal val="1+#ppt_w/2"/>
                                          </p:val>
                                        </p:tav>
                                        <p:tav tm="100000">
                                          <p:val>
                                            <p:strVal val="#ppt_x"/>
                                          </p:val>
                                        </p:tav>
                                      </p:tavLst>
                                    </p:anim>
                                    <p:anim calcmode="lin" valueType="num">
                                      <p:cBhvr additive="base">
                                        <p:cTn id="26" dur="20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2">
                                            <p:txEl>
                                              <p:pRg st="0" end="0"/>
                                            </p:txEl>
                                          </p:spTgt>
                                        </p:tgtEl>
                                        <p:attrNameLst>
                                          <p:attrName>style.visibility</p:attrName>
                                        </p:attrNameLst>
                                      </p:cBhvr>
                                      <p:to>
                                        <p:strVal val="visible"/>
                                      </p:to>
                                    </p:set>
                                    <p:animEffect transition="in" filter="circle(in)">
                                      <p:cBhvr>
                                        <p:cTn id="31" dur="3000"/>
                                        <p:tgtEl>
                                          <p:spTgt spid="2">
                                            <p:txEl>
                                              <p:pRg st="0" end="0"/>
                                            </p:txEl>
                                          </p:spTgt>
                                        </p:tgtEl>
                                      </p:cBhvr>
                                    </p:animEffect>
                                  </p:childTnLst>
                                </p:cTn>
                              </p:par>
                              <p:par>
                                <p:cTn id="32" presetID="6" presetClass="entr" presetSubtype="16"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circle(in)">
                                      <p:cBhvr>
                                        <p:cTn id="34"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6609</TotalTime>
  <Words>3277</Words>
  <Application>Microsoft Office PowerPoint</Application>
  <PresentationFormat>Widescreen</PresentationFormat>
  <Paragraphs>285</Paragraphs>
  <Slides>32</Slides>
  <Notes>32</Notes>
  <HiddenSlides>0</HiddenSlides>
  <MMClips>2</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39" baseType="lpstr">
      <vt:lpstr>Arial</vt:lpstr>
      <vt:lpstr>Arial Bold</vt:lpstr>
      <vt:lpstr>Calibri</vt:lpstr>
      <vt:lpstr>Calibri Light</vt:lpstr>
      <vt:lpstr>Wingdings</vt:lpstr>
      <vt:lpstr>Office Theme</vt:lpstr>
      <vt:lpstr>CorelDRAW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 Trewhitt</dc:creator>
  <cp:lastModifiedBy>Hearne, Tamantha  - North East London CCG</cp:lastModifiedBy>
  <cp:revision>1124</cp:revision>
  <dcterms:created xsi:type="dcterms:W3CDTF">2016-08-16T15:07:33Z</dcterms:created>
  <dcterms:modified xsi:type="dcterms:W3CDTF">2023-12-12T14:59:26Z</dcterms:modified>
</cp:coreProperties>
</file>